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lfaSlabOne-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SzPts val="1100"/>
              <a:buFont typeface="Arial"/>
              <a:buChar char="●"/>
              <a:defRPr b="0" i="0" sz="1100" u="none" cap="none" strike="noStrike"/>
            </a:lvl1pPr>
            <a:lvl2pPr indent="-298450" lvl="1" marL="914400" marR="0" rtl="0" algn="l">
              <a:spcBef>
                <a:spcPts val="0"/>
              </a:spcBef>
              <a:spcAft>
                <a:spcPts val="0"/>
              </a:spcAft>
              <a:buSzPts val="1100"/>
              <a:buFont typeface="Arial"/>
              <a:buChar char="○"/>
              <a:defRPr b="0" i="0" sz="1100" u="none" cap="none" strike="noStrike"/>
            </a:lvl2pPr>
            <a:lvl3pPr indent="-298450" lvl="2" marL="1371600" marR="0" rtl="0" algn="l">
              <a:spcBef>
                <a:spcPts val="0"/>
              </a:spcBef>
              <a:spcAft>
                <a:spcPts val="0"/>
              </a:spcAft>
              <a:buSzPts val="1100"/>
              <a:buFont typeface="Arial"/>
              <a:buChar char="■"/>
              <a:defRPr b="0" i="0" sz="1100" u="none" cap="none" strike="noStrike"/>
            </a:lvl3pPr>
            <a:lvl4pPr indent="-298450" lvl="3" marL="1828800" marR="0" rtl="0" algn="l">
              <a:spcBef>
                <a:spcPts val="0"/>
              </a:spcBef>
              <a:spcAft>
                <a:spcPts val="0"/>
              </a:spcAft>
              <a:buSzPts val="1100"/>
              <a:buFont typeface="Arial"/>
              <a:buChar char="●"/>
              <a:defRPr b="0" i="0" sz="1100" u="none" cap="none" strike="noStrike"/>
            </a:lvl4pPr>
            <a:lvl5pPr indent="-298450" lvl="4" marL="2286000" marR="0" rtl="0" algn="l">
              <a:spcBef>
                <a:spcPts val="0"/>
              </a:spcBef>
              <a:spcAft>
                <a:spcPts val="0"/>
              </a:spcAft>
              <a:buSzPts val="1100"/>
              <a:buFont typeface="Arial"/>
              <a:buChar char="○"/>
              <a:defRPr b="0" i="0" sz="1100" u="none" cap="none" strike="noStrike"/>
            </a:lvl5pPr>
            <a:lvl6pPr indent="-298450" lvl="5" marL="2743200" marR="0" rtl="0" algn="l">
              <a:spcBef>
                <a:spcPts val="0"/>
              </a:spcBef>
              <a:spcAft>
                <a:spcPts val="0"/>
              </a:spcAft>
              <a:buSzPts val="1100"/>
              <a:buFont typeface="Arial"/>
              <a:buChar char="■"/>
              <a:defRPr b="0" i="0" sz="1100" u="none" cap="none" strike="noStrike"/>
            </a:lvl6pPr>
            <a:lvl7pPr indent="-298450" lvl="6" marL="3200400" marR="0" rtl="0" algn="l">
              <a:spcBef>
                <a:spcPts val="0"/>
              </a:spcBef>
              <a:spcAft>
                <a:spcPts val="0"/>
              </a:spcAft>
              <a:buSzPts val="1100"/>
              <a:buFont typeface="Arial"/>
              <a:buChar char="●"/>
              <a:defRPr b="0" i="0" sz="1100" u="none" cap="none" strike="noStrike"/>
            </a:lvl7pPr>
            <a:lvl8pPr indent="-298450" lvl="7" marL="3657600" marR="0" rtl="0" algn="l">
              <a:spcBef>
                <a:spcPts val="0"/>
              </a:spcBef>
              <a:spcAft>
                <a:spcPts val="0"/>
              </a:spcAft>
              <a:buSzPts val="1100"/>
              <a:buFont typeface="Arial"/>
              <a:buChar char="○"/>
              <a:defRPr b="0" i="0" sz="1100" u="none" cap="none" strike="noStrike"/>
            </a:lvl8pPr>
            <a:lvl9pPr indent="-298450" lvl="8" marL="4114800" marR="0" rtl="0" algn="l">
              <a:spcBef>
                <a:spcPts val="0"/>
              </a:spcBef>
              <a:spcAft>
                <a:spcPts val="0"/>
              </a:spcAft>
              <a:buSzPts val="11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accent3"/>
              </a:buClr>
              <a:buSzPts val="5400"/>
              <a:buFont typeface="Alfa Slab One"/>
              <a:buNone/>
              <a:defRPr b="0" i="0" sz="5400" u="none" cap="none" strike="noStrike">
                <a:solidFill>
                  <a:schemeClr val="accent3"/>
                </a:solidFill>
                <a:latin typeface="Alfa Slab One"/>
                <a:ea typeface="Alfa Slab One"/>
                <a:cs typeface="Alfa Slab One"/>
                <a:sym typeface="Alfa Slab One"/>
              </a:defRPr>
            </a:lvl1pPr>
            <a:lvl2pPr lvl="1"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2pPr>
            <a:lvl3pPr lvl="2"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3pPr>
            <a:lvl4pPr lvl="3"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4pPr>
            <a:lvl5pPr lvl="4"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5pPr>
            <a:lvl6pPr lvl="5"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6pPr>
            <a:lvl7pPr lvl="6"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7pPr>
            <a:lvl8pPr lvl="7"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8pPr>
            <a:lvl9pPr lvl="8" algn="ctr">
              <a:spcBef>
                <a:spcPts val="0"/>
              </a:spcBef>
              <a:spcAft>
                <a:spcPts val="0"/>
              </a:spcAft>
              <a:buClr>
                <a:schemeClr val="accent3"/>
              </a:buClr>
              <a:buSzPts val="5400"/>
              <a:buFont typeface="Alfa Slab One"/>
              <a:buNone/>
              <a:defRPr sz="5400">
                <a:solidFill>
                  <a:schemeClr val="accent3"/>
                </a:solidFill>
                <a:latin typeface="Alfa Slab One"/>
                <a:ea typeface="Alfa Slab One"/>
                <a:cs typeface="Alfa Slab One"/>
                <a:sym typeface="Alfa Slab One"/>
              </a:defRPr>
            </a:lvl9pPr>
          </a:lstStyle>
          <a:p/>
        </p:txBody>
      </p:sp>
      <p:sp>
        <p:nvSpPr>
          <p:cNvPr id="12" name="Google Shape;12;p2"/>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1pPr>
            <a:lvl2pPr lvl="1"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2pPr>
            <a:lvl3pPr lvl="2"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3pPr>
            <a:lvl4pPr lvl="3"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4pPr>
            <a:lvl5pPr lvl="4"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5pPr>
            <a:lvl6pPr lvl="5"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6pPr>
            <a:lvl7pPr lvl="6"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7pPr>
            <a:lvl8pPr lvl="7"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8pPr>
            <a:lvl9pPr lvl="8" marR="0" rtl="0" algn="ctr">
              <a:lnSpc>
                <a:spcPct val="100000"/>
              </a:lnSpc>
              <a:spcBef>
                <a:spcPts val="0"/>
              </a:spcBef>
              <a:spcAft>
                <a:spcPts val="0"/>
              </a:spcAft>
              <a:buClr>
                <a:schemeClr val="dk2"/>
              </a:buClr>
              <a:buSzPts val="2400"/>
              <a:buFont typeface="Proxima Nova"/>
              <a:buNone/>
              <a:defRPr b="0" i="0" sz="2400" u="none" cap="none" strike="noStrike">
                <a:solidFill>
                  <a:schemeClr val="dk2"/>
                </a:solidFill>
                <a:latin typeface="Proxima Nova"/>
                <a:ea typeface="Proxima Nova"/>
                <a:cs typeface="Proxima Nova"/>
                <a:sym typeface="Proxima Nova"/>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6" name="Shape 46"/>
        <p:cNvGrpSpPr/>
        <p:nvPr/>
      </p:nvGrpSpPr>
      <p:grpSpPr>
        <a:xfrm>
          <a:off x="0" y="0"/>
          <a:ext cx="0" cy="0"/>
          <a:chOff x="0" y="0"/>
          <a:chExt cx="0" cy="0"/>
        </a:xfrm>
      </p:grpSpPr>
      <p:sp>
        <p:nvSpPr>
          <p:cNvPr id="47" name="Google Shape;47;p11"/>
          <p:cNvSpPr txBox="1"/>
          <p:nvPr>
            <p:ph type="title"/>
          </p:nvPr>
        </p:nvSpPr>
        <p:spPr>
          <a:xfrm>
            <a:off x="311700" y="1167925"/>
            <a:ext cx="8520600" cy="1980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1000"/>
              <a:buFont typeface="Alfa Slab One"/>
              <a:buNone/>
              <a:defRPr b="0" i="0" sz="11000" u="none" cap="none" strike="noStrike">
                <a:solidFill>
                  <a:schemeClr val="dk1"/>
                </a:solidFill>
                <a:latin typeface="Alfa Slab One"/>
                <a:ea typeface="Alfa Slab One"/>
                <a:cs typeface="Alfa Slab One"/>
                <a:sym typeface="Alfa Slab One"/>
              </a:defRPr>
            </a:lvl1pPr>
            <a:lvl2pPr lvl="1"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2pPr>
            <a:lvl3pPr lvl="2"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3pPr>
            <a:lvl4pPr lvl="3"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4pPr>
            <a:lvl5pPr lvl="4"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5pPr>
            <a:lvl6pPr lvl="5"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6pPr>
            <a:lvl7pPr lvl="6"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7pPr>
            <a:lvl8pPr lvl="7"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8pPr>
            <a:lvl9pPr lvl="8" algn="ctr">
              <a:spcBef>
                <a:spcPts val="0"/>
              </a:spcBef>
              <a:spcAft>
                <a:spcPts val="0"/>
              </a:spcAft>
              <a:buClr>
                <a:schemeClr val="dk1"/>
              </a:buClr>
              <a:buSzPts val="11000"/>
              <a:buFont typeface="Alfa Slab One"/>
              <a:buNone/>
              <a:defRPr sz="11000">
                <a:solidFill>
                  <a:schemeClr val="dk1"/>
                </a:solidFill>
                <a:latin typeface="Alfa Slab One"/>
                <a:ea typeface="Alfa Slab One"/>
                <a:cs typeface="Alfa Slab One"/>
                <a:sym typeface="Alfa Slab One"/>
              </a:defRPr>
            </a:lvl9pPr>
          </a:lstStyle>
          <a:p/>
        </p:txBody>
      </p:sp>
      <p:sp>
        <p:nvSpPr>
          <p:cNvPr id="48" name="Google Shape;48;p11"/>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ctr">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ctr">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49" name="Google Shape;4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6800"/>
              <a:buFont typeface="Alfa Slab One"/>
              <a:buNone/>
              <a:defRPr b="0" i="0" sz="6800" u="none" cap="none" strike="noStrike">
                <a:solidFill>
                  <a:schemeClr val="lt1"/>
                </a:solidFill>
                <a:latin typeface="Alfa Slab One"/>
                <a:ea typeface="Alfa Slab One"/>
                <a:cs typeface="Alfa Slab One"/>
                <a:sym typeface="Alfa Slab One"/>
              </a:defRPr>
            </a:lvl1pPr>
            <a:lvl2pPr lvl="1">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2pPr>
            <a:lvl3pPr lvl="2">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3pPr>
            <a:lvl4pPr lvl="3">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4pPr>
            <a:lvl5pPr lvl="4">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5pPr>
            <a:lvl6pPr lvl="5">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6pPr>
            <a:lvl7pPr lvl="6">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7pPr>
            <a:lvl8pPr lvl="7">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8pPr>
            <a:lvl9pPr lvl="8">
              <a:spcBef>
                <a:spcPts val="0"/>
              </a:spcBef>
              <a:spcAft>
                <a:spcPts val="0"/>
              </a:spcAft>
              <a:buClr>
                <a:schemeClr val="lt1"/>
              </a:buClr>
              <a:buSzPts val="6800"/>
              <a:buFont typeface="Alfa Slab One"/>
              <a:buNone/>
              <a:defRPr sz="6800">
                <a:solidFill>
                  <a:schemeClr val="lt1"/>
                </a:solidFill>
                <a:latin typeface="Alfa Slab One"/>
                <a:ea typeface="Alfa Slab One"/>
                <a:cs typeface="Alfa Slab One"/>
                <a:sym typeface="Alfa Slab One"/>
              </a:defRPr>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accent3"/>
              </a:buClr>
              <a:buSzPts val="2400"/>
              <a:buFont typeface="Alfa Slab One"/>
              <a:buNone/>
              <a:defRPr b="0" i="0" sz="2400" u="none" cap="none" strike="noStrike">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2400"/>
              <a:buFont typeface="Alfa Slab One"/>
              <a:buNone/>
              <a:defRPr sz="2400">
                <a:solidFill>
                  <a:schemeClr val="accent3"/>
                </a:solidFill>
                <a:latin typeface="Alfa Slab One"/>
                <a:ea typeface="Alfa Slab One"/>
                <a:cs typeface="Alfa Slab One"/>
                <a:sym typeface="Alfa Slab One"/>
              </a:defRPr>
            </a:lvl9pPr>
          </a:lstStyle>
          <a:p/>
        </p:txBody>
      </p:sp>
      <p:sp>
        <p:nvSpPr>
          <p:cNvPr id="31" name="Google Shape;31;p7"/>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1pPr>
            <a:lvl2pPr indent="-304800" lvl="1" marL="914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2pPr>
            <a:lvl3pPr indent="-304800" lvl="2" marL="1371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3pPr>
            <a:lvl4pPr indent="-304800" lvl="3" marL="18288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4pPr>
            <a:lvl5pPr indent="-304800" lvl="4" marL="22860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5pPr>
            <a:lvl6pPr indent="-304800" lvl="5" marL="27432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6pPr>
            <a:lvl7pPr indent="-304800" lvl="6" marL="32004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7pPr>
            <a:lvl8pPr indent="-304800" lvl="7" marL="3657600" marR="0" rtl="0" algn="l">
              <a:lnSpc>
                <a:spcPct val="115000"/>
              </a:lnSpc>
              <a:spcBef>
                <a:spcPts val="1600"/>
              </a:spcBef>
              <a:spcAft>
                <a:spcPts val="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8pPr>
            <a:lvl9pPr indent="-304800" lvl="8" marL="4114800" marR="0" rtl="0" algn="l">
              <a:lnSpc>
                <a:spcPct val="115000"/>
              </a:lnSpc>
              <a:spcBef>
                <a:spcPts val="1600"/>
              </a:spcBef>
              <a:spcAft>
                <a:spcPts val="1600"/>
              </a:spcAft>
              <a:buClr>
                <a:schemeClr val="dk2"/>
              </a:buClr>
              <a:buSzPts val="1200"/>
              <a:buFont typeface="Proxima Nova"/>
              <a:buChar char="■"/>
              <a:defRPr b="0" i="0" sz="1200" u="none" cap="none" strike="noStrike">
                <a:solidFill>
                  <a:schemeClr val="dk2"/>
                </a:solidFill>
                <a:latin typeface="Proxima Nova"/>
                <a:ea typeface="Proxima Nova"/>
                <a:cs typeface="Proxima Nova"/>
                <a:sym typeface="Proxima Nova"/>
              </a:defRPr>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4800"/>
              <a:buFont typeface="Alfa Slab One"/>
              <a:buNone/>
              <a:defRPr b="0" i="0" sz="4800" u="none" cap="none" strike="noStrike">
                <a:solidFill>
                  <a:schemeClr val="lt1"/>
                </a:solidFill>
                <a:latin typeface="Alfa Slab One"/>
                <a:ea typeface="Alfa Slab One"/>
                <a:cs typeface="Alfa Slab One"/>
                <a:sym typeface="Alfa Slab One"/>
              </a:defRPr>
            </a:lvl1pPr>
            <a:lvl2pPr lvl="1">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2pPr>
            <a:lvl3pPr lvl="2">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3pPr>
            <a:lvl4pPr lvl="3">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4pPr>
            <a:lvl5pPr lvl="4">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5pPr>
            <a:lvl6pPr lvl="5">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6pPr>
            <a:lvl7pPr lvl="6">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7pPr>
            <a:lvl8pPr lvl="7">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8pPr>
            <a:lvl9pPr lvl="8">
              <a:spcBef>
                <a:spcPts val="0"/>
              </a:spcBef>
              <a:spcAft>
                <a:spcPts val="0"/>
              </a:spcAft>
              <a:buClr>
                <a:schemeClr val="lt1"/>
              </a:buClr>
              <a:buSzPts val="4800"/>
              <a:buFont typeface="Alfa Slab One"/>
              <a:buNone/>
              <a:defRPr sz="4800">
                <a:solidFill>
                  <a:schemeClr val="lt1"/>
                </a:solidFill>
                <a:latin typeface="Alfa Slab One"/>
                <a:ea typeface="Alfa Slab One"/>
                <a:cs typeface="Alfa Slab One"/>
                <a:sym typeface="Alfa Slab One"/>
              </a:defRPr>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accent3"/>
              </a:buClr>
              <a:buSzPts val="3800"/>
              <a:buFont typeface="Alfa Slab One"/>
              <a:buNone/>
              <a:defRPr b="0" i="0" sz="3800" u="none" cap="none" strike="noStrike">
                <a:solidFill>
                  <a:schemeClr val="accent3"/>
                </a:solidFill>
                <a:latin typeface="Alfa Slab One"/>
                <a:ea typeface="Alfa Slab One"/>
                <a:cs typeface="Alfa Slab One"/>
                <a:sym typeface="Alfa Slab One"/>
              </a:defRPr>
            </a:lvl1pPr>
            <a:lvl2pPr lvl="1"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2pPr>
            <a:lvl3pPr lvl="2"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3pPr>
            <a:lvl4pPr lvl="3"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4pPr>
            <a:lvl5pPr lvl="4"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5pPr>
            <a:lvl6pPr lvl="5"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6pPr>
            <a:lvl7pPr lvl="6"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7pPr>
            <a:lvl8pPr lvl="7"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8pPr>
            <a:lvl9pPr lvl="8" algn="ctr">
              <a:spcBef>
                <a:spcPts val="0"/>
              </a:spcBef>
              <a:spcAft>
                <a:spcPts val="0"/>
              </a:spcAft>
              <a:buClr>
                <a:schemeClr val="accent3"/>
              </a:buClr>
              <a:buSzPts val="3800"/>
              <a:buFont typeface="Alfa Slab One"/>
              <a:buNone/>
              <a:defRPr sz="3800">
                <a:solidFill>
                  <a:schemeClr val="accent3"/>
                </a:solidFill>
                <a:latin typeface="Alfa Slab One"/>
                <a:ea typeface="Alfa Slab One"/>
                <a:cs typeface="Alfa Slab One"/>
                <a:sym typeface="Alfa Slab One"/>
              </a:defRPr>
            </a:lvl9pPr>
          </a:lstStyle>
          <a:p/>
        </p:txBody>
      </p:sp>
      <p:sp>
        <p:nvSpPr>
          <p:cNvPr id="40" name="Google Shape;40;p9"/>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1pPr>
            <a:lvl2pPr lvl="1"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2pPr>
            <a:lvl3pPr lvl="2"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3pPr>
            <a:lvl4pPr lvl="3"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4pPr>
            <a:lvl5pPr lvl="4"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5pPr>
            <a:lvl6pPr lvl="5"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6pPr>
            <a:lvl7pPr lvl="6"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7pPr>
            <a:lvl8pPr lvl="7"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8pPr>
            <a:lvl9pPr lvl="8" marR="0" rtl="0" algn="ctr">
              <a:lnSpc>
                <a:spcPct val="100000"/>
              </a:lnSpc>
              <a:spcBef>
                <a:spcPts val="0"/>
              </a:spcBef>
              <a:spcAft>
                <a:spcPts val="0"/>
              </a:spcAft>
              <a:buClr>
                <a:schemeClr val="dk2"/>
              </a:buClr>
              <a:buSzPts val="1800"/>
              <a:buFont typeface="Proxima Nova"/>
              <a:buNone/>
              <a:defRPr b="0" i="0" sz="1800" u="none" cap="none" strike="noStrike">
                <a:solidFill>
                  <a:schemeClr val="dk2"/>
                </a:solidFill>
                <a:latin typeface="Proxima Nova"/>
                <a:ea typeface="Proxima Nova"/>
                <a:cs typeface="Proxima Nova"/>
                <a:sym typeface="Proxima Nova"/>
              </a:defRPr>
            </a:lvl9pPr>
          </a:lstStyle>
          <a:p/>
        </p:txBody>
      </p:sp>
      <p:sp>
        <p:nvSpPr>
          <p:cNvPr id="41" name="Google Shape;41;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lt1"/>
              </a:buClr>
              <a:buSzPts val="1800"/>
              <a:buFont typeface="Proxima Nova"/>
              <a:buChar char="●"/>
              <a:defRPr b="0" i="0" sz="1800" u="none" cap="none" strike="noStrike">
                <a:solidFill>
                  <a:schemeClr val="lt1"/>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lt1"/>
              </a:buClr>
              <a:buSzPts val="1400"/>
              <a:buFont typeface="Proxima Nova"/>
              <a:buChar char="■"/>
              <a:defRPr b="0" i="0" sz="1400" u="none" cap="none" strike="noStrike">
                <a:solidFill>
                  <a:schemeClr val="lt1"/>
                </a:solidFill>
                <a:latin typeface="Proxima Nova"/>
                <a:ea typeface="Proxima Nova"/>
                <a:cs typeface="Proxima Nova"/>
                <a:sym typeface="Proxima Nova"/>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lt1"/>
              </a:buClr>
              <a:buSzPts val="1000"/>
              <a:buFont typeface="Proxima Nova"/>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3"/>
              </a:buClr>
              <a:buSzPts val="1800"/>
              <a:buFont typeface="Alfa Slab One"/>
              <a:buNone/>
              <a:defRPr b="0" i="0" sz="1800" u="none" cap="none" strike="noStrike">
                <a:solidFill>
                  <a:schemeClr val="accent3"/>
                </a:solidFill>
                <a:latin typeface="Alfa Slab One"/>
                <a:ea typeface="Alfa Slab One"/>
                <a:cs typeface="Alfa Slab One"/>
                <a:sym typeface="Alfa Slab One"/>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45" name="Google Shape;4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SzPts val="1000"/>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youtube.com/watch?v=EbarO9zF81Y" TargetMode="Externa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youtube.com/watch?v=fkwsm1tuaJM"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13"/>
          <p:cNvPicPr preferRelativeResize="0"/>
          <p:nvPr/>
        </p:nvPicPr>
        <p:blipFill rotWithShape="1">
          <a:blip r:embed="rId3">
            <a:alphaModFix/>
          </a:blip>
          <a:srcRect b="0" l="0" r="0" t="0"/>
          <a:stretch/>
        </p:blipFill>
        <p:spPr>
          <a:xfrm>
            <a:off x="197025" y="149538"/>
            <a:ext cx="4701150" cy="4844425"/>
          </a:xfrm>
          <a:prstGeom prst="rect">
            <a:avLst/>
          </a:prstGeom>
          <a:noFill/>
          <a:ln>
            <a:noFill/>
          </a:ln>
        </p:spPr>
      </p:pic>
      <p:sp>
        <p:nvSpPr>
          <p:cNvPr id="57" name="Google Shape;57;p13"/>
          <p:cNvSpPr txBox="1"/>
          <p:nvPr>
            <p:ph type="ctrTitle"/>
          </p:nvPr>
        </p:nvSpPr>
        <p:spPr>
          <a:xfrm>
            <a:off x="4842375" y="269400"/>
            <a:ext cx="4301700" cy="4228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5400"/>
              <a:buFont typeface="Alfa Slab One"/>
              <a:buNone/>
            </a:pPr>
            <a:r>
              <a:rPr b="0" i="0" lang="en" sz="4800" u="none" cap="none" strike="noStrike">
                <a:solidFill>
                  <a:srgbClr val="4A86E8"/>
                </a:solidFill>
                <a:latin typeface="Times New Roman"/>
                <a:ea typeface="Times New Roman"/>
                <a:cs typeface="Times New Roman"/>
                <a:sym typeface="Times New Roman"/>
              </a:rPr>
              <a:t>Chapter 1: Communication: Essential Human Behavior</a:t>
            </a:r>
            <a:endParaRPr b="0" i="0" sz="4800" u="none" cap="none" strike="noStrike">
              <a:solidFill>
                <a:srgbClr val="4A86E8"/>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idx="1" type="body"/>
          </p:nvPr>
        </p:nvSpPr>
        <p:spPr>
          <a:xfrm>
            <a:off x="311700" y="1485550"/>
            <a:ext cx="8520600" cy="3083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This model depicts communication in only </a:t>
            </a:r>
            <a:r>
              <a:rPr b="1" i="0" lang="en" sz="1800" u="none" cap="none" strike="noStrike">
                <a:solidFill>
                  <a:schemeClr val="dk2"/>
                </a:solidFill>
                <a:latin typeface="Proxima Nova"/>
                <a:ea typeface="Proxima Nova"/>
                <a:cs typeface="Proxima Nova"/>
                <a:sym typeface="Proxima Nova"/>
              </a:rPr>
              <a:t>ONE</a:t>
            </a:r>
            <a:r>
              <a:rPr b="0" i="0" lang="en" sz="1800" u="none" cap="none" strike="noStrike">
                <a:solidFill>
                  <a:schemeClr val="dk2"/>
                </a:solidFill>
                <a:latin typeface="Proxima Nova"/>
                <a:ea typeface="Proxima Nova"/>
                <a:cs typeface="Proxima Nova"/>
                <a:sym typeface="Proxima Nova"/>
              </a:rPr>
              <a:t> direction </a:t>
            </a:r>
            <a:endParaRPr b="0" i="0" sz="18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1" i="0" lang="en" sz="1400" u="none" cap="none" strike="noStrike">
                <a:solidFill>
                  <a:schemeClr val="dk2"/>
                </a:solidFill>
                <a:latin typeface="Proxima Nova"/>
                <a:ea typeface="Proxima Nova"/>
                <a:cs typeface="Proxima Nova"/>
                <a:sym typeface="Proxima Nova"/>
              </a:rPr>
              <a:t>Sender</a:t>
            </a:r>
            <a:r>
              <a:rPr b="0" i="0" lang="en" sz="1400" u="none" cap="none" strike="noStrike">
                <a:solidFill>
                  <a:schemeClr val="dk2"/>
                </a:solidFill>
                <a:latin typeface="Proxima Nova"/>
                <a:ea typeface="Proxima Nova"/>
                <a:cs typeface="Proxima Nova"/>
                <a:sym typeface="Proxima Nova"/>
              </a:rPr>
              <a:t> originates communication with words/actions formulating the message to the </a:t>
            </a:r>
            <a:r>
              <a:rPr b="1" i="0" lang="en" sz="1400" u="none" cap="none" strike="noStrike">
                <a:solidFill>
                  <a:schemeClr val="dk2"/>
                </a:solidFill>
                <a:latin typeface="Proxima Nova"/>
                <a:ea typeface="Proxima Nova"/>
                <a:cs typeface="Proxima Nova"/>
                <a:sym typeface="Proxima Nova"/>
              </a:rPr>
              <a:t>receiver</a:t>
            </a:r>
            <a:r>
              <a:rPr b="0" i="0" lang="en" sz="1400" u="none" cap="none" strike="noStrike">
                <a:solidFill>
                  <a:schemeClr val="dk2"/>
                </a:solidFill>
                <a:latin typeface="Proxima Nova"/>
                <a:ea typeface="Proxima Nova"/>
                <a:cs typeface="Proxima Nova"/>
                <a:sym typeface="Proxima Nova"/>
              </a:rPr>
              <a:t> </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In between the </a:t>
            </a:r>
            <a:r>
              <a:rPr b="1" i="0" lang="en" sz="1400" u="none" cap="none" strike="noStrike">
                <a:solidFill>
                  <a:schemeClr val="dk2"/>
                </a:solidFill>
                <a:latin typeface="Proxima Nova"/>
                <a:ea typeface="Proxima Nova"/>
                <a:cs typeface="Proxima Nova"/>
                <a:sym typeface="Proxima Nova"/>
              </a:rPr>
              <a:t>CHANNEL</a:t>
            </a:r>
            <a:r>
              <a:rPr b="0" i="0" lang="en" sz="1400" u="none" cap="none" strike="noStrike">
                <a:solidFill>
                  <a:schemeClr val="dk2"/>
                </a:solidFill>
                <a:latin typeface="Proxima Nova"/>
                <a:ea typeface="Proxima Nova"/>
                <a:cs typeface="Proxima Nova"/>
                <a:sym typeface="Proxima Nova"/>
              </a:rPr>
              <a:t>, there is </a:t>
            </a:r>
            <a:r>
              <a:rPr b="1" i="0" lang="en" sz="1400" u="none" cap="none" strike="noStrike">
                <a:solidFill>
                  <a:schemeClr val="dk2"/>
                </a:solidFill>
                <a:latin typeface="Proxima Nova"/>
                <a:ea typeface="Proxima Nova"/>
                <a:cs typeface="Proxima Nova"/>
                <a:sym typeface="Proxima Nova"/>
              </a:rPr>
              <a:t>noise</a:t>
            </a:r>
            <a:r>
              <a:rPr b="0" i="0" lang="en" sz="1400" u="none" cap="none" strike="noStrike">
                <a:solidFill>
                  <a:schemeClr val="dk2"/>
                </a:solidFill>
                <a:latin typeface="Proxima Nova"/>
                <a:ea typeface="Proxima Nova"/>
                <a:cs typeface="Proxima Nova"/>
                <a:sym typeface="Proxima Nova"/>
              </a:rPr>
              <a:t> (i.e., distractions, interruptions)</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Examples of Linear Models: </a:t>
            </a:r>
            <a:endParaRPr b="0" i="0" sz="1400" u="none" cap="none" strike="noStrike">
              <a:solidFill>
                <a:schemeClr val="dk2"/>
              </a:solidFill>
              <a:latin typeface="Proxima Nova"/>
              <a:ea typeface="Proxima Nova"/>
              <a:cs typeface="Proxima Nova"/>
              <a:sym typeface="Proxima Nova"/>
            </a:endParaRPr>
          </a:p>
          <a:p>
            <a:pPr indent="-317500" lvl="2" marL="13716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Television </a:t>
            </a:r>
            <a:endParaRPr b="0" i="0" sz="1400" u="none" cap="none" strike="noStrike">
              <a:solidFill>
                <a:schemeClr val="dk2"/>
              </a:solidFill>
              <a:latin typeface="Proxima Nova"/>
              <a:ea typeface="Proxima Nova"/>
              <a:cs typeface="Proxima Nova"/>
              <a:sym typeface="Proxima Nova"/>
            </a:endParaRPr>
          </a:p>
          <a:p>
            <a:pPr indent="-317500" lvl="2" marL="13716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Radio </a:t>
            </a:r>
            <a:endParaRPr b="0" i="0" sz="1400" u="none" cap="none" strike="noStrike">
              <a:solidFill>
                <a:schemeClr val="dk2"/>
              </a:solidFill>
              <a:latin typeface="Proxima Nova"/>
              <a:ea typeface="Proxima Nova"/>
              <a:cs typeface="Proxima Nova"/>
              <a:sym typeface="Proxima Nova"/>
            </a:endParaRPr>
          </a:p>
          <a:p>
            <a:pPr indent="-317500" lvl="2" marL="13716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Electronic signals </a:t>
            </a:r>
            <a:endParaRPr b="0" i="0" sz="1400" u="none" cap="none" strike="noStrike">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The Linear Model is not as useful...</a:t>
            </a:r>
            <a:r>
              <a:rPr b="1" i="0" lang="en" sz="1800" u="none" cap="none" strike="noStrike">
                <a:solidFill>
                  <a:schemeClr val="dk2"/>
                </a:solidFill>
                <a:latin typeface="Proxima Nova"/>
                <a:ea typeface="Proxima Nova"/>
                <a:cs typeface="Proxima Nova"/>
                <a:sym typeface="Proxima Nova"/>
              </a:rPr>
              <a:t>why? </a:t>
            </a:r>
            <a:endParaRPr b="1" i="0" sz="1800" u="none" cap="none" strike="noStrike">
              <a:solidFill>
                <a:schemeClr val="dk2"/>
              </a:solidFill>
              <a:latin typeface="Proxima Nova"/>
              <a:ea typeface="Proxima Nova"/>
              <a:cs typeface="Proxima Nova"/>
              <a:sym typeface="Proxima Nova"/>
            </a:endParaRPr>
          </a:p>
        </p:txBody>
      </p:sp>
      <p:sp>
        <p:nvSpPr>
          <p:cNvPr id="117" name="Google Shape;117;p22"/>
          <p:cNvSpPr/>
          <p:nvPr/>
        </p:nvSpPr>
        <p:spPr>
          <a:xfrm>
            <a:off x="311700" y="94700"/>
            <a:ext cx="8520597" cy="1057775"/>
          </a:xfrm>
          <a:prstGeom prst="rect">
            <a:avLst/>
          </a:prstGeom>
        </p:spPr>
        <p:txBody>
          <a:bodyPr>
            <a:prstTxWarp prst="textPlain"/>
          </a:bodyPr>
          <a:lstStyle/>
          <a:p>
            <a:pPr lvl="0" algn="ctr"/>
            <a:r>
              <a:rPr b="0" i="0">
                <a:ln cap="flat" cmpd="sng" w="38100">
                  <a:solidFill>
                    <a:srgbClr val="6AA84F"/>
                  </a:solidFill>
                  <a:prstDash val="solid"/>
                  <a:round/>
                  <a:headEnd len="sm" w="sm" type="none"/>
                  <a:tailEnd len="sm" w="sm" type="none"/>
                </a:ln>
                <a:solidFill>
                  <a:schemeClr val="lt2"/>
                </a:solidFill>
                <a:latin typeface="Arial"/>
              </a:rPr>
              <a:t>Linear Model</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3">
            <a:alphaModFix/>
          </a:blip>
          <a:srcRect b="0" l="5605" r="3103" t="11527"/>
          <a:stretch/>
        </p:blipFill>
        <p:spPr>
          <a:xfrm>
            <a:off x="119250" y="1200700"/>
            <a:ext cx="8905500" cy="3769800"/>
          </a:xfrm>
          <a:prstGeom prst="rect">
            <a:avLst/>
          </a:prstGeom>
          <a:noFill/>
          <a:ln>
            <a:noFill/>
          </a:ln>
        </p:spPr>
      </p:pic>
      <p:sp>
        <p:nvSpPr>
          <p:cNvPr id="123" name="Google Shape;123;p23"/>
          <p:cNvSpPr/>
          <p:nvPr/>
        </p:nvSpPr>
        <p:spPr>
          <a:xfrm>
            <a:off x="476425" y="406354"/>
            <a:ext cx="8191150" cy="794346"/>
          </a:xfrm>
          <a:prstGeom prst="rect">
            <a:avLst/>
          </a:prstGeom>
        </p:spPr>
        <p:txBody>
          <a:bodyPr>
            <a:prstTxWarp prst="textPlain"/>
          </a:bodyPr>
          <a:lstStyle/>
          <a:p>
            <a:pPr lvl="0" algn="ctr"/>
            <a:r>
              <a:rPr b="0" i="0">
                <a:ln cap="flat" cmpd="sng" w="19050">
                  <a:solidFill>
                    <a:srgbClr val="F6B26B"/>
                  </a:solidFill>
                  <a:prstDash val="solid"/>
                  <a:round/>
                  <a:headEnd len="sm" w="sm" type="none"/>
                  <a:tailEnd len="sm" w="sm" type="none"/>
                </a:ln>
                <a:solidFill>
                  <a:srgbClr val="E69138"/>
                </a:solidFill>
                <a:latin typeface="Arial"/>
              </a:rPr>
              <a:t>Interaction Model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311700" y="1307025"/>
            <a:ext cx="8520600" cy="3261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This model is a </a:t>
            </a:r>
            <a:r>
              <a:rPr b="1" i="0" lang="en" sz="1800" u="none" cap="none" strike="noStrike">
                <a:solidFill>
                  <a:schemeClr val="dk2"/>
                </a:solidFill>
                <a:latin typeface="Proxima Nova"/>
                <a:ea typeface="Proxima Nova"/>
                <a:cs typeface="Proxima Nova"/>
                <a:sym typeface="Proxima Nova"/>
              </a:rPr>
              <a:t>TWO-directional process </a:t>
            </a:r>
            <a:endParaRPr b="1" i="0" sz="18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Incorporates </a:t>
            </a:r>
            <a:r>
              <a:rPr b="1" i="0" lang="en" sz="1400" u="none" cap="none" strike="noStrike">
                <a:solidFill>
                  <a:schemeClr val="dk2"/>
                </a:solidFill>
                <a:latin typeface="Proxima Nova"/>
                <a:ea typeface="Proxima Nova"/>
                <a:cs typeface="Proxima Nova"/>
                <a:sym typeface="Proxima Nova"/>
              </a:rPr>
              <a:t>feedback</a:t>
            </a:r>
            <a:r>
              <a:rPr b="0" i="0" lang="en" sz="1400" u="none" cap="none" strike="noStrike">
                <a:solidFill>
                  <a:schemeClr val="dk2"/>
                </a:solidFill>
                <a:latin typeface="Proxima Nova"/>
                <a:ea typeface="Proxima Nova"/>
                <a:cs typeface="Proxima Nova"/>
                <a:sym typeface="Proxima Nova"/>
              </a:rPr>
              <a:t> into communication between </a:t>
            </a:r>
            <a:r>
              <a:rPr b="1" i="0" lang="en" sz="1400" u="none" cap="none" strike="noStrike">
                <a:solidFill>
                  <a:schemeClr val="dk2"/>
                </a:solidFill>
                <a:latin typeface="Proxima Nova"/>
                <a:ea typeface="Proxima Nova"/>
                <a:cs typeface="Proxima Nova"/>
                <a:sym typeface="Proxima Nova"/>
              </a:rPr>
              <a:t>sender</a:t>
            </a:r>
            <a:r>
              <a:rPr b="0" i="0" lang="en" sz="1400" u="none" cap="none" strike="noStrike">
                <a:solidFill>
                  <a:schemeClr val="dk2"/>
                </a:solidFill>
                <a:latin typeface="Proxima Nova"/>
                <a:ea typeface="Proxima Nova"/>
                <a:cs typeface="Proxima Nova"/>
                <a:sym typeface="Proxima Nova"/>
              </a:rPr>
              <a:t> and </a:t>
            </a:r>
            <a:r>
              <a:rPr b="1" i="0" lang="en" sz="1400" u="none" cap="none" strike="noStrike">
                <a:solidFill>
                  <a:schemeClr val="dk2"/>
                </a:solidFill>
                <a:latin typeface="Proxima Nova"/>
                <a:ea typeface="Proxima Nova"/>
                <a:cs typeface="Proxima Nova"/>
                <a:sym typeface="Proxima Nova"/>
              </a:rPr>
              <a:t>receiver</a:t>
            </a:r>
            <a:endParaRPr b="1"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Noise may occur along the way </a:t>
            </a:r>
            <a:endParaRPr b="0" i="0" sz="1400" u="none" cap="none" strike="noStrike">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b="1" i="0" lang="en" sz="1800" u="none" cap="none" strike="noStrike">
                <a:solidFill>
                  <a:schemeClr val="dk2"/>
                </a:solidFill>
                <a:latin typeface="Proxima Nova"/>
                <a:ea typeface="Proxima Nova"/>
                <a:cs typeface="Proxima Nova"/>
                <a:sym typeface="Proxima Nova"/>
              </a:rPr>
              <a:t>Feedback </a:t>
            </a:r>
            <a:endParaRPr b="1" i="0" sz="18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A message from receiver to the sender that illustrates how the receiver is responding </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Can be verbal message but also nonverbal (i.e., nodding, smiling, frowning) </a:t>
            </a:r>
            <a:endParaRPr b="0" i="0" sz="1400" u="none" cap="none" strike="noStrike">
              <a:solidFill>
                <a:schemeClr val="dk2"/>
              </a:solidFill>
              <a:latin typeface="Proxima Nova"/>
              <a:ea typeface="Proxima Nova"/>
              <a:cs typeface="Proxima Nova"/>
              <a:sym typeface="Proxima Nova"/>
            </a:endParaRPr>
          </a:p>
          <a:p>
            <a:pPr indent="-317500" lvl="2" marL="13716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Instant messaging </a:t>
            </a:r>
            <a:endParaRPr b="0" i="0" sz="1400" u="none" cap="none" strike="noStrike">
              <a:solidFill>
                <a:schemeClr val="dk2"/>
              </a:solidFill>
              <a:latin typeface="Proxima Nova"/>
              <a:ea typeface="Proxima Nova"/>
              <a:cs typeface="Proxima Nova"/>
              <a:sym typeface="Proxima Nova"/>
            </a:endParaRPr>
          </a:p>
          <a:p>
            <a:pPr indent="-317500" lvl="3" marL="18288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The amount of time you take responding to a text affects the other individual’s interpretation of the message </a:t>
            </a:r>
            <a:endParaRPr b="0" i="0" sz="1400" u="none" cap="none" strike="noStrike">
              <a:solidFill>
                <a:schemeClr val="dk2"/>
              </a:solidFill>
              <a:latin typeface="Proxima Nova"/>
              <a:ea typeface="Proxima Nova"/>
              <a:cs typeface="Proxima Nova"/>
              <a:sym typeface="Proxima Nova"/>
            </a:endParaRPr>
          </a:p>
          <a:p>
            <a:pPr indent="0" lvl="0" marL="457200" marR="0" rtl="0" algn="l">
              <a:lnSpc>
                <a:spcPct val="115000"/>
              </a:lnSpc>
              <a:spcBef>
                <a:spcPts val="1600"/>
              </a:spcBef>
              <a:spcAft>
                <a:spcPts val="1600"/>
              </a:spcAft>
              <a:buClr>
                <a:schemeClr val="dk2"/>
              </a:buClr>
              <a:buSzPts val="1800"/>
              <a:buFont typeface="Proxima Nova"/>
              <a:buNone/>
            </a:pPr>
            <a:r>
              <a:rPr b="1" i="0" lang="en" sz="1800" u="none" cap="none" strike="noStrike">
                <a:solidFill>
                  <a:schemeClr val="dk2"/>
                </a:solidFill>
                <a:latin typeface="Proxima Nova"/>
                <a:ea typeface="Proxima Nova"/>
                <a:cs typeface="Proxima Nova"/>
                <a:sym typeface="Proxima Nova"/>
              </a:rPr>
              <a:t> </a:t>
            </a:r>
            <a:endParaRPr b="1" i="0" sz="1800" u="none" cap="none" strike="noStrike">
              <a:solidFill>
                <a:schemeClr val="dk2"/>
              </a:solidFill>
              <a:latin typeface="Proxima Nova"/>
              <a:ea typeface="Proxima Nova"/>
              <a:cs typeface="Proxima Nova"/>
              <a:sym typeface="Proxima Nova"/>
            </a:endParaRPr>
          </a:p>
        </p:txBody>
      </p:sp>
      <p:sp>
        <p:nvSpPr>
          <p:cNvPr id="129" name="Google Shape;129;p24"/>
          <p:cNvSpPr/>
          <p:nvPr/>
        </p:nvSpPr>
        <p:spPr>
          <a:xfrm>
            <a:off x="311700" y="160900"/>
            <a:ext cx="8520595" cy="794350"/>
          </a:xfrm>
          <a:prstGeom prst="rect">
            <a:avLst/>
          </a:prstGeom>
        </p:spPr>
        <p:txBody>
          <a:bodyPr>
            <a:prstTxWarp prst="textPlain"/>
          </a:bodyPr>
          <a:lstStyle/>
          <a:p>
            <a:pPr lvl="0" algn="ctr"/>
            <a:r>
              <a:rPr b="0" i="0">
                <a:ln cap="flat" cmpd="sng" w="19050">
                  <a:solidFill>
                    <a:srgbClr val="F6B26B"/>
                  </a:solidFill>
                  <a:prstDash val="solid"/>
                  <a:round/>
                  <a:headEnd len="sm" w="sm" type="none"/>
                  <a:tailEnd len="sm" w="sm" type="none"/>
                </a:ln>
                <a:solidFill>
                  <a:srgbClr val="E69138"/>
                </a:solidFill>
                <a:latin typeface="Arial"/>
              </a:rPr>
              <a:t>Interaction Model</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b="0" l="5637" r="849" t="4770"/>
          <a:stretch/>
        </p:blipFill>
        <p:spPr>
          <a:xfrm>
            <a:off x="3133800" y="1460100"/>
            <a:ext cx="6010200" cy="3683400"/>
          </a:xfrm>
          <a:prstGeom prst="rect">
            <a:avLst/>
          </a:prstGeom>
          <a:noFill/>
          <a:ln>
            <a:noFill/>
          </a:ln>
        </p:spPr>
      </p:pic>
      <p:sp>
        <p:nvSpPr>
          <p:cNvPr id="135" name="Google Shape;135;p25"/>
          <p:cNvSpPr/>
          <p:nvPr/>
        </p:nvSpPr>
        <p:spPr>
          <a:xfrm>
            <a:off x="175000" y="184300"/>
            <a:ext cx="8483089" cy="899575"/>
          </a:xfrm>
          <a:prstGeom prst="rect">
            <a:avLst/>
          </a:prstGeom>
        </p:spPr>
        <p:txBody>
          <a:bodyPr>
            <a:prstTxWarp prst="textPlain"/>
          </a:bodyPr>
          <a:lstStyle/>
          <a:p>
            <a:pPr lvl="0" algn="ctr"/>
            <a:r>
              <a:rPr b="0" i="0">
                <a:ln cap="flat" cmpd="sng" w="38100">
                  <a:solidFill>
                    <a:srgbClr val="3D85C6"/>
                  </a:solidFill>
                  <a:prstDash val="solid"/>
                  <a:round/>
                  <a:headEnd len="sm" w="sm" type="none"/>
                  <a:tailEnd len="sm" w="sm" type="none"/>
                </a:ln>
                <a:solidFill>
                  <a:schemeClr val="lt2"/>
                </a:solidFill>
                <a:latin typeface="Arial"/>
              </a:rPr>
              <a:t>The Competent Communication Model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idx="1" type="body"/>
          </p:nvPr>
        </p:nvSpPr>
        <p:spPr>
          <a:xfrm>
            <a:off x="311700" y="1307025"/>
            <a:ext cx="8520600" cy="3536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This model is considered to be effective and appropriate </a:t>
            </a:r>
            <a:endParaRPr b="0" i="0" sz="18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Includes feedback</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It shows communication is ongoing </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Transactional process are interdependent → their actions affect one another </a:t>
            </a:r>
            <a:endParaRPr b="0" i="0" sz="1400" u="none" cap="none" strike="noStrike">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This transaction changes depending on the situation and type of communication that is being used </a:t>
            </a:r>
            <a:endParaRPr b="0" i="0" sz="1800" u="none" cap="none" strike="noStrike">
              <a:solidFill>
                <a:schemeClr val="dk2"/>
              </a:solidFill>
              <a:latin typeface="Proxima Nova"/>
              <a:ea typeface="Proxima Nova"/>
              <a:cs typeface="Proxima Nova"/>
              <a:sym typeface="Proxima Nova"/>
            </a:endParaRPr>
          </a:p>
          <a:p>
            <a:pPr indent="-342900" lvl="0" marL="457200" marR="0" rtl="0" algn="l">
              <a:lnSpc>
                <a:spcPct val="115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There are 4 main spheres of influence at play in Competent communication models </a:t>
            </a:r>
            <a:endParaRPr b="0" i="0" sz="18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Communicators </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Relationships </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Situation</a:t>
            </a:r>
            <a:endParaRPr b="0" i="0" sz="1400" u="none" cap="none" strike="noStrike">
              <a:solidFill>
                <a:schemeClr val="dk2"/>
              </a:solidFill>
              <a:latin typeface="Proxima Nova"/>
              <a:ea typeface="Proxima Nova"/>
              <a:cs typeface="Proxima Nova"/>
              <a:sym typeface="Proxima Nova"/>
            </a:endParaRPr>
          </a:p>
          <a:p>
            <a:pPr indent="-317500" lvl="1" marL="914400" marR="0" rtl="0" algn="l">
              <a:lnSpc>
                <a:spcPct val="115000"/>
              </a:lnSpc>
              <a:spcBef>
                <a:spcPts val="0"/>
              </a:spcBef>
              <a:spcAft>
                <a:spcPts val="0"/>
              </a:spcAft>
              <a:buClr>
                <a:schemeClr val="dk2"/>
              </a:buClr>
              <a:buSzPts val="1400"/>
              <a:buFont typeface="Proxima Nova"/>
              <a:buChar char="➢"/>
            </a:pPr>
            <a:r>
              <a:rPr b="0" i="0" lang="en" sz="1400" u="none" cap="none" strike="noStrike">
                <a:solidFill>
                  <a:schemeClr val="dk2"/>
                </a:solidFill>
                <a:latin typeface="Proxima Nova"/>
                <a:ea typeface="Proxima Nova"/>
                <a:cs typeface="Proxima Nova"/>
                <a:sym typeface="Proxima Nova"/>
              </a:rPr>
              <a:t>Cultural setting  </a:t>
            </a:r>
            <a:endParaRPr b="0" i="0" sz="1400" u="none" cap="none" strike="noStrike">
              <a:solidFill>
                <a:schemeClr val="dk2"/>
              </a:solidFill>
              <a:latin typeface="Proxima Nova"/>
              <a:ea typeface="Proxima Nova"/>
              <a:cs typeface="Proxima Nova"/>
              <a:sym typeface="Proxima Nova"/>
            </a:endParaRPr>
          </a:p>
        </p:txBody>
      </p:sp>
      <p:sp>
        <p:nvSpPr>
          <p:cNvPr id="141" name="Google Shape;141;p26"/>
          <p:cNvSpPr/>
          <p:nvPr/>
        </p:nvSpPr>
        <p:spPr>
          <a:xfrm>
            <a:off x="311700" y="184300"/>
            <a:ext cx="8520587" cy="899575"/>
          </a:xfrm>
          <a:prstGeom prst="rect">
            <a:avLst/>
          </a:prstGeom>
        </p:spPr>
        <p:txBody>
          <a:bodyPr>
            <a:prstTxWarp prst="textPlain"/>
          </a:bodyPr>
          <a:lstStyle/>
          <a:p>
            <a:pPr lvl="0" algn="ctr"/>
            <a:r>
              <a:rPr b="0" i="0">
                <a:ln cap="flat" cmpd="sng" w="38100">
                  <a:solidFill>
                    <a:srgbClr val="3D85C6"/>
                  </a:solidFill>
                  <a:prstDash val="solid"/>
                  <a:round/>
                  <a:headEnd len="sm" w="sm" type="none"/>
                  <a:tailEnd len="sm" w="sm" type="none"/>
                </a:ln>
                <a:solidFill>
                  <a:schemeClr val="lt2"/>
                </a:solidFill>
                <a:latin typeface="Arial"/>
              </a:rPr>
              <a:t>The Competent Communication Model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Communicators </a:t>
            </a:r>
            <a:endParaRPr b="1" i="0" sz="3000" u="none" cap="none" strike="noStrike">
              <a:solidFill>
                <a:schemeClr val="accent5"/>
              </a:solidFill>
              <a:latin typeface="Times New Roman"/>
              <a:ea typeface="Times New Roman"/>
              <a:cs typeface="Times New Roman"/>
              <a:sym typeface="Times New Roman"/>
            </a:endParaRPr>
          </a:p>
        </p:txBody>
      </p:sp>
      <p:pic>
        <p:nvPicPr>
          <p:cNvPr id="147" name="Google Shape;147;p27"/>
          <p:cNvPicPr preferRelativeResize="0"/>
          <p:nvPr/>
        </p:nvPicPr>
        <p:blipFill rotWithShape="1">
          <a:blip r:embed="rId3">
            <a:alphaModFix/>
          </a:blip>
          <a:srcRect b="0" l="0" r="0" t="0"/>
          <a:stretch/>
        </p:blipFill>
        <p:spPr>
          <a:xfrm>
            <a:off x="4879673" y="1083875"/>
            <a:ext cx="4264325" cy="4059626"/>
          </a:xfrm>
          <a:prstGeom prst="rect">
            <a:avLst/>
          </a:prstGeom>
          <a:noFill/>
          <a:ln>
            <a:noFill/>
          </a:ln>
        </p:spPr>
      </p:pic>
      <p:sp>
        <p:nvSpPr>
          <p:cNvPr id="148" name="Google Shape;148;p27"/>
          <p:cNvSpPr txBox="1"/>
          <p:nvPr>
            <p:ph idx="1" type="body"/>
          </p:nvPr>
        </p:nvSpPr>
        <p:spPr>
          <a:xfrm>
            <a:off x="311700" y="1152475"/>
            <a:ext cx="49434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B5394"/>
              </a:buClr>
              <a:buSzPts val="1800"/>
              <a:buFont typeface="Times New Roman"/>
              <a:buChar char="❖"/>
            </a:pPr>
            <a:r>
              <a:rPr b="0" i="0" lang="en" sz="1800" u="none" cap="none" strike="noStrike">
                <a:solidFill>
                  <a:srgbClr val="0B5394"/>
                </a:solidFill>
                <a:latin typeface="Times New Roman"/>
                <a:ea typeface="Times New Roman"/>
                <a:cs typeface="Times New Roman"/>
                <a:sym typeface="Times New Roman"/>
              </a:rPr>
              <a:t>Communicators are influenced by </a:t>
            </a:r>
            <a:r>
              <a:rPr b="1" i="0" lang="en" sz="1800" u="none" cap="none" strike="noStrike">
                <a:solidFill>
                  <a:srgbClr val="0B5394"/>
                </a:solidFill>
                <a:latin typeface="Times New Roman"/>
                <a:ea typeface="Times New Roman"/>
                <a:cs typeface="Times New Roman"/>
                <a:sym typeface="Times New Roman"/>
              </a:rPr>
              <a:t>cognitions</a:t>
            </a:r>
            <a:endParaRPr b="1" i="0" sz="18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The thoughts they have about themselves and others; their understanding/awareness of who they are </a:t>
            </a:r>
            <a:endParaRPr b="0" i="0" sz="14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This ultimately affects how you behave</a:t>
            </a:r>
            <a:endParaRPr b="0" i="0" sz="1400" u="none" cap="none" strike="noStrike">
              <a:solidFill>
                <a:srgbClr val="0B5394"/>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B5394"/>
              </a:buClr>
              <a:buSzPts val="1800"/>
              <a:buFont typeface="Times New Roman"/>
              <a:buChar char="❖"/>
            </a:pPr>
            <a:r>
              <a:rPr b="1" i="0" lang="en" sz="1800" u="none" cap="none" strike="noStrike">
                <a:solidFill>
                  <a:srgbClr val="0B5394"/>
                </a:solidFill>
                <a:latin typeface="Times New Roman"/>
                <a:ea typeface="Times New Roman"/>
                <a:cs typeface="Times New Roman"/>
                <a:sym typeface="Times New Roman"/>
              </a:rPr>
              <a:t>Behavior	</a:t>
            </a:r>
            <a:endParaRPr b="1" i="0" sz="18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Observable communication </a:t>
            </a:r>
            <a:r>
              <a:rPr b="1" i="0" lang="en" sz="1400" u="none" cap="none" strike="noStrike">
                <a:solidFill>
                  <a:srgbClr val="0B5394"/>
                </a:solidFill>
                <a:latin typeface="Times New Roman"/>
                <a:ea typeface="Times New Roman"/>
                <a:cs typeface="Times New Roman"/>
                <a:sym typeface="Times New Roman"/>
              </a:rPr>
              <a:t>(verbal and nonverbal) </a:t>
            </a:r>
            <a:endParaRPr b="1" i="0" sz="14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Your cognitions are encoded into the messages you send, which are then decoded by your communication partner into their own cognitions that influences their feedback to you </a:t>
            </a:r>
            <a:endParaRPr b="0" i="0" sz="1400" u="none" cap="none" strike="noStrike">
              <a:solidFill>
                <a:srgbClr val="0B5394"/>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B5394"/>
              </a:buClr>
              <a:buSzPts val="1800"/>
              <a:buFont typeface="Times New Roman"/>
              <a:buChar char="❖"/>
            </a:pPr>
            <a:r>
              <a:rPr b="1" i="0" lang="en" sz="1800" u="none" cap="none" strike="noStrike">
                <a:solidFill>
                  <a:srgbClr val="0B5394"/>
                </a:solidFill>
                <a:latin typeface="Times New Roman"/>
                <a:ea typeface="Times New Roman"/>
                <a:cs typeface="Times New Roman"/>
                <a:sym typeface="Times New Roman"/>
              </a:rPr>
              <a:t>Cognitive Complexity </a:t>
            </a:r>
            <a:endParaRPr b="1" i="0" sz="18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These communicators imagine multiple scenarios, formulate multiple theories, and make multiple interpretations when encoding/decoding </a:t>
            </a:r>
            <a:endParaRPr b="0" i="0" sz="1400" u="none" cap="none" strike="noStrike">
              <a:solidFill>
                <a:srgbClr val="0B5394"/>
              </a:solidFill>
              <a:latin typeface="Times New Roman"/>
              <a:ea typeface="Times New Roman"/>
              <a:cs typeface="Times New Roman"/>
              <a:sym typeface="Times New Roman"/>
            </a:endParaRPr>
          </a:p>
          <a:p>
            <a:pPr indent="0" lvl="0" marL="0" marR="0" rtl="0" algn="l">
              <a:lnSpc>
                <a:spcPct val="115000"/>
              </a:lnSpc>
              <a:spcBef>
                <a:spcPts val="1600"/>
              </a:spcBef>
              <a:spcAft>
                <a:spcPts val="1600"/>
              </a:spcAft>
              <a:buClr>
                <a:schemeClr val="dk2"/>
              </a:buClr>
              <a:buSzPts val="1800"/>
              <a:buFont typeface="Proxima Nova"/>
              <a:buNone/>
            </a:pPr>
            <a:r>
              <a:t/>
            </a:r>
            <a:endParaRPr b="0" i="0" sz="1800" u="none" cap="none" strike="noStrike">
              <a:solidFill>
                <a:srgbClr val="3D85C6"/>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Relationships </a:t>
            </a:r>
            <a:endParaRPr b="1" i="0" sz="3000" u="none" cap="none" strike="noStrike">
              <a:solidFill>
                <a:schemeClr val="accent5"/>
              </a:solidFill>
              <a:latin typeface="Times New Roman"/>
              <a:ea typeface="Times New Roman"/>
              <a:cs typeface="Times New Roman"/>
              <a:sym typeface="Times New Roman"/>
            </a:endParaRPr>
          </a:p>
        </p:txBody>
      </p:sp>
      <p:pic>
        <p:nvPicPr>
          <p:cNvPr id="154" name="Google Shape;154;p28"/>
          <p:cNvPicPr preferRelativeResize="0"/>
          <p:nvPr/>
        </p:nvPicPr>
        <p:blipFill rotWithShape="1">
          <a:blip r:embed="rId3">
            <a:alphaModFix/>
          </a:blip>
          <a:srcRect b="0" l="0" r="0" t="0"/>
          <a:stretch/>
        </p:blipFill>
        <p:spPr>
          <a:xfrm>
            <a:off x="0" y="1853725"/>
            <a:ext cx="3895426" cy="2921576"/>
          </a:xfrm>
          <a:prstGeom prst="rect">
            <a:avLst/>
          </a:prstGeom>
          <a:noFill/>
          <a:ln>
            <a:noFill/>
          </a:ln>
        </p:spPr>
      </p:pic>
      <p:pic>
        <p:nvPicPr>
          <p:cNvPr id="155" name="Google Shape;155;p28"/>
          <p:cNvPicPr preferRelativeResize="0"/>
          <p:nvPr/>
        </p:nvPicPr>
        <p:blipFill rotWithShape="1">
          <a:blip r:embed="rId4">
            <a:alphaModFix/>
          </a:blip>
          <a:srcRect b="0" l="0" r="0" t="0"/>
          <a:stretch/>
        </p:blipFill>
        <p:spPr>
          <a:xfrm>
            <a:off x="3250725" y="2851675"/>
            <a:ext cx="5893274" cy="2291825"/>
          </a:xfrm>
          <a:prstGeom prst="rect">
            <a:avLst/>
          </a:prstGeom>
          <a:noFill/>
          <a:ln>
            <a:noFill/>
          </a:ln>
        </p:spPr>
      </p:pic>
      <p:sp>
        <p:nvSpPr>
          <p:cNvPr id="156" name="Google Shape;156;p28"/>
          <p:cNvSpPr txBox="1"/>
          <p:nvPr>
            <p:ph idx="1" type="body"/>
          </p:nvPr>
        </p:nvSpPr>
        <p:spPr>
          <a:xfrm>
            <a:off x="311700" y="1130150"/>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B5394"/>
              </a:buClr>
              <a:buSzPts val="1800"/>
              <a:buFont typeface="Times New Roman"/>
              <a:buChar char="❖"/>
            </a:pPr>
            <a:r>
              <a:rPr b="0" i="0" lang="en" sz="1800" u="none" cap="none" strike="noStrike">
                <a:solidFill>
                  <a:srgbClr val="0B5394"/>
                </a:solidFill>
                <a:latin typeface="Times New Roman"/>
                <a:ea typeface="Times New Roman"/>
                <a:cs typeface="Times New Roman"/>
                <a:sym typeface="Times New Roman"/>
              </a:rPr>
              <a:t>All communication occur within the context of a relationship </a:t>
            </a:r>
            <a:endParaRPr b="0" i="0" sz="1800" u="none" cap="none" strike="noStrike">
              <a:solidFill>
                <a:srgbClr val="0B5394"/>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0B5394"/>
              </a:buClr>
              <a:buSzPts val="1400"/>
              <a:buFont typeface="Times New Roman"/>
              <a:buChar char="➢"/>
            </a:pPr>
            <a:r>
              <a:rPr b="0" i="0" lang="en" sz="1400" u="none" cap="none" strike="noStrike">
                <a:solidFill>
                  <a:srgbClr val="0B5394"/>
                </a:solidFill>
                <a:latin typeface="Times New Roman"/>
                <a:ea typeface="Times New Roman"/>
                <a:cs typeface="Times New Roman"/>
                <a:sym typeface="Times New Roman"/>
              </a:rPr>
              <a:t>You adjust the way you communicate depending on the relationship between you and the other individual (i.e., friend vs. parents, best friend vs. acquaintance, co-worker vs. friends)  </a:t>
            </a:r>
            <a:endParaRPr b="0" i="0" sz="1400" u="none" cap="none" strike="noStrike">
              <a:solidFill>
                <a:srgbClr val="0B5394"/>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Situation </a:t>
            </a:r>
            <a:endParaRPr b="1" i="0" sz="3000" u="none" cap="none" strike="noStrike">
              <a:solidFill>
                <a:schemeClr val="accent5"/>
              </a:solidFill>
              <a:latin typeface="Times New Roman"/>
              <a:ea typeface="Times New Roman"/>
              <a:cs typeface="Times New Roman"/>
              <a:sym typeface="Times New Roman"/>
            </a:endParaRPr>
          </a:p>
        </p:txBody>
      </p:sp>
      <p:sp>
        <p:nvSpPr>
          <p:cNvPr id="162" name="Google Shape;162;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Situational context refers to </a:t>
            </a:r>
            <a:endParaRPr b="0" i="0" sz="18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Where you live </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Where you work </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Your home</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The time of the day/night </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Current events in the particular environment of the time </a:t>
            </a:r>
            <a:endParaRPr b="0" i="0" sz="1400" u="none" cap="none" strike="noStrike">
              <a:solidFill>
                <a:srgbClr val="3D85C6"/>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The circumstance surrounding communication influences communication </a:t>
            </a:r>
            <a:endParaRPr b="0" i="0" sz="1800" u="none" cap="none" strike="noStrike">
              <a:solidFill>
                <a:srgbClr val="3D85C6"/>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descr="Crash movie clips: http://j.mp/1J9ztWu BUY THE MOVIE: http://j.mp/wtYiUL Don't miss the HOTTEST NEW TRAILERS: http://bit.ly/1u2y6pr  CLIP DESCRIPTION: When Jean (Sandra Bullock) sees that the locksmith is a tattooed Latino, she demands that Rick (Brendan Fraser) have the locks changed again.  FILM DESCRIPTION: Issues of race and gender cause a group of strangers in Los Angeles to physically and emotionally collide in this drama from director and screenwriter Paul Haggis. Graham (Don Cheadle) is a police detective whose brother is a street criminal, and it hurts him to know his mother cares more about his ne'er-do-well brother than him. Graham's partner is Ria (Jennifer Esposito), who is also his girlfriend, though she has begun to bristle at his emotional distance, as well as his occasional insensitivity over the fact he's African-American and she's Hispanic. Rick (Brendan Fraser) is an L.A. district attorney whose wife, Jean (Sandra Bullock), makes little secret of her fear and hatred of people unlike herself. Jean's worst imaginings about people of color are confirmed when her SUV is carjacked by two African-American men -- Anthony (Chris Bridges, aka Ludacris), who dislikes white people as much as Jean hates blacks, and Peter (Larenz Tate), who is more open minded. Cameron (Terrence Howard) is a well-to-do African-American television producer with a beautiful wife, Christine (Thandie Newton). While coming home from a party, Cameron and Christine are pulled over by Officer Ryan (Matt Dillon), who subjects them to a humiliating interrogation (and her to an inappropriate search) while his new partner, Officer Hansen (Ryan Phillippe), looks on. Daniel (Michael Pena) is a hard-working locksmith and dedicated father who discovers that his looks don't lead many of his customers to trust him. And Farhad (Shaun Toub) is a Middle Eastern shopkeeper who is so constantly threatened in the wake of the 9/11 attacks that he decided he needs a gun to defend his family. Crash was the first directorial project for award-winning television and film writer Haggis.  CREDITS: TM &amp; © Lionsgate (2004) Cast: Brendan Fraser, Michael Peña, Sandra Bullock, Nona Gaye, Yomi Perry Director: Paul Haggis Producers: Don Cheadle, Betsy Danbury, Paul Haggis, Randi Hiller, Marina Grasic, Dana Maksimovich, Robert Moresco, Cathy Schulman, Bob Yari Screenwriters: Paul Haggis, Robert Moresco  WHO ARE WE? The MOVIECLIPS channel is the largest collection of licensed movie clips on the web. Here you will find unforgettable moments, scenes and lines from all your favorite films. Made by movie fans, for movie fans.  SUBSCRIBE TO OUR MOVIE CHANNELS: MOVIECLIPS: http://bit.ly/1u2yaWd ComingSoon: http://bit.ly/1DVpgtR Indie &amp; Film Festivals: http://bit.ly/1wbkfYg Hero Central: http://bit.ly/1AMUZwv Extras: http://bit.ly/1u431fr Classic Trailers: http://bit.ly/1u43jDe Pop-Up Trailers: http://bit.ly/1z7EtZR Movie News: http://bit.ly/1C3Ncd2 Movie Games: http://bit.ly/1ygDV13 Fandango: http://bit.ly/1Bl79ye Fandango FrontRunners: http://bit.ly/1CggQfC  HIT US UP: Facebook: http://on.fb.me/1y8M8ax Twitter: http://bit.ly/1ghOWmt Pinterest: http://bit.ly/14wL9De Tumblr: http://bit.ly/1vUwhH7" id="167" name="Google Shape;167;p30" title="Crash (2/9) Movie CLIP - I Want the Locks Changed Again (2004) HD">
            <a:hlinkClick r:id="rId3"/>
          </p:cNvPr>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rgbClr val="3D85C6"/>
                </a:solidFill>
                <a:latin typeface="Times New Roman"/>
                <a:ea typeface="Times New Roman"/>
                <a:cs typeface="Times New Roman"/>
                <a:sym typeface="Times New Roman"/>
              </a:rPr>
              <a:t>Cultural Context </a:t>
            </a:r>
            <a:endParaRPr b="1" i="0" sz="3000" u="none" cap="none" strike="noStrike">
              <a:solidFill>
                <a:srgbClr val="3D85C6"/>
              </a:solidFill>
              <a:latin typeface="Times New Roman"/>
              <a:ea typeface="Times New Roman"/>
              <a:cs typeface="Times New Roman"/>
              <a:sym typeface="Times New Roman"/>
            </a:endParaRPr>
          </a:p>
        </p:txBody>
      </p:sp>
      <p:pic>
        <p:nvPicPr>
          <p:cNvPr id="173" name="Google Shape;173;p31"/>
          <p:cNvPicPr preferRelativeResize="0"/>
          <p:nvPr/>
        </p:nvPicPr>
        <p:blipFill rotWithShape="1">
          <a:blip r:embed="rId3">
            <a:alphaModFix/>
          </a:blip>
          <a:srcRect b="0" l="0" r="0" t="0"/>
          <a:stretch/>
        </p:blipFill>
        <p:spPr>
          <a:xfrm>
            <a:off x="5218975" y="445025"/>
            <a:ext cx="3925025" cy="3694125"/>
          </a:xfrm>
          <a:prstGeom prst="rect">
            <a:avLst/>
          </a:prstGeom>
          <a:noFill/>
          <a:ln>
            <a:noFill/>
          </a:ln>
        </p:spPr>
      </p:pic>
      <p:sp>
        <p:nvSpPr>
          <p:cNvPr id="174" name="Google Shape;174;p31"/>
          <p:cNvSpPr txBox="1"/>
          <p:nvPr>
            <p:ph idx="1" type="body"/>
          </p:nvPr>
        </p:nvSpPr>
        <p:spPr>
          <a:xfrm>
            <a:off x="311700" y="1152475"/>
            <a:ext cx="46200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Culture plays a significant role in how we communicate </a:t>
            </a:r>
            <a:endParaRPr b="0" i="0" sz="18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How we were raised to believe </a:t>
            </a:r>
            <a:endParaRPr b="0" i="0" sz="1400" u="none" cap="none" strike="noStrike">
              <a:solidFill>
                <a:srgbClr val="3D85C6"/>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Cultural identity </a:t>
            </a:r>
            <a:endParaRPr b="0" i="0" sz="1800" u="none" cap="none" strike="noStrike">
              <a:solidFill>
                <a:srgbClr val="3D85C6"/>
              </a:solidFill>
              <a:latin typeface="Times New Roman"/>
              <a:ea typeface="Times New Roman"/>
              <a:cs typeface="Times New Roman"/>
              <a:sym typeface="Times New Roman"/>
            </a:endParaRPr>
          </a:p>
          <a:p>
            <a:pPr indent="-317500" lvl="1" marL="914400" marR="0" rtl="0" algn="l">
              <a:lnSpc>
                <a:spcPct val="115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How individuals view themselves as members of a specific culture influences the communication choices people make and how they interpret the message they receive from others </a:t>
            </a:r>
            <a:endParaRPr b="0" i="0" sz="1400" u="none" cap="none" strike="noStrike">
              <a:solidFill>
                <a:srgbClr val="3D85C6"/>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The Functional Perspective </a:t>
            </a:r>
            <a:endParaRPr b="1" i="0" sz="3000" u="none" cap="none" strike="noStrike">
              <a:solidFill>
                <a:schemeClr val="accent5"/>
              </a:solidFill>
              <a:latin typeface="Times New Roman"/>
              <a:ea typeface="Times New Roman"/>
              <a:cs typeface="Times New Roman"/>
              <a:sym typeface="Times New Roman"/>
            </a:endParaRPr>
          </a:p>
        </p:txBody>
      </p:sp>
      <p:sp>
        <p:nvSpPr>
          <p:cNvPr id="63" name="Google Shape;63;p14"/>
          <p:cNvSpPr txBox="1"/>
          <p:nvPr>
            <p:ph idx="1" type="body"/>
          </p:nvPr>
        </p:nvSpPr>
        <p:spPr>
          <a:xfrm>
            <a:off x="3960900" y="1183850"/>
            <a:ext cx="5183100" cy="3306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rgbClr val="6FA8DC"/>
              </a:buClr>
              <a:buSzPts val="2400"/>
              <a:buFont typeface="Times New Roman"/>
              <a:buChar char="❖"/>
            </a:pPr>
            <a:r>
              <a:rPr b="0" i="0" lang="en" sz="2400" u="none" cap="none" strike="noStrike">
                <a:solidFill>
                  <a:srgbClr val="6FA8DC"/>
                </a:solidFill>
                <a:latin typeface="Times New Roman"/>
                <a:ea typeface="Times New Roman"/>
                <a:cs typeface="Times New Roman"/>
                <a:sym typeface="Times New Roman"/>
              </a:rPr>
              <a:t>How we use communication in relationships</a:t>
            </a:r>
            <a:endParaRPr b="0" i="0" sz="2400" u="none" cap="none" strike="noStrike">
              <a:solidFill>
                <a:srgbClr val="6FA8DC"/>
              </a:solidFill>
              <a:latin typeface="Times New Roman"/>
              <a:ea typeface="Times New Roman"/>
              <a:cs typeface="Times New Roman"/>
              <a:sym typeface="Times New Roman"/>
            </a:endParaRPr>
          </a:p>
          <a:p>
            <a:pPr indent="-381000" lvl="1" marL="914400" marR="0" rtl="0" algn="l">
              <a:lnSpc>
                <a:spcPct val="90000"/>
              </a:lnSpc>
              <a:spcBef>
                <a:spcPts val="0"/>
              </a:spcBef>
              <a:spcAft>
                <a:spcPts val="0"/>
              </a:spcAft>
              <a:buClr>
                <a:srgbClr val="6FA8DC"/>
              </a:buClr>
              <a:buSzPts val="2400"/>
              <a:buFont typeface="Times New Roman"/>
              <a:buChar char="➢"/>
            </a:pPr>
            <a:r>
              <a:rPr b="0" i="0" lang="en" sz="2400" u="none" cap="none" strike="noStrike">
                <a:solidFill>
                  <a:srgbClr val="6FA8DC"/>
                </a:solidFill>
                <a:latin typeface="Times New Roman"/>
                <a:ea typeface="Times New Roman"/>
                <a:cs typeface="Times New Roman"/>
                <a:sym typeface="Times New Roman"/>
              </a:rPr>
              <a:t>Expressing affiliation</a:t>
            </a:r>
            <a:endParaRPr b="0" i="0" sz="2400" u="none" cap="none" strike="noStrike">
              <a:solidFill>
                <a:srgbClr val="6FA8DC"/>
              </a:solidFill>
              <a:latin typeface="Times New Roman"/>
              <a:ea typeface="Times New Roman"/>
              <a:cs typeface="Times New Roman"/>
              <a:sym typeface="Times New Roman"/>
            </a:endParaRPr>
          </a:p>
          <a:p>
            <a:pPr indent="-381000" lvl="1" marL="914400" marR="0" rtl="0" algn="l">
              <a:lnSpc>
                <a:spcPct val="90000"/>
              </a:lnSpc>
              <a:spcBef>
                <a:spcPts val="0"/>
              </a:spcBef>
              <a:spcAft>
                <a:spcPts val="0"/>
              </a:spcAft>
              <a:buClr>
                <a:srgbClr val="6FA8DC"/>
              </a:buClr>
              <a:buSzPts val="2400"/>
              <a:buFont typeface="Times New Roman"/>
              <a:buChar char="➢"/>
            </a:pPr>
            <a:r>
              <a:rPr b="0" i="0" lang="en" sz="2400" u="none" cap="none" strike="noStrike">
                <a:solidFill>
                  <a:srgbClr val="6FA8DC"/>
                </a:solidFill>
                <a:latin typeface="Times New Roman"/>
                <a:ea typeface="Times New Roman"/>
                <a:cs typeface="Times New Roman"/>
                <a:sym typeface="Times New Roman"/>
              </a:rPr>
              <a:t>Managing relationships</a:t>
            </a:r>
            <a:endParaRPr b="0" i="0" sz="2400" u="none" cap="none" strike="noStrike">
              <a:solidFill>
                <a:srgbClr val="6FA8DC"/>
              </a:solidFill>
              <a:latin typeface="Times New Roman"/>
              <a:ea typeface="Times New Roman"/>
              <a:cs typeface="Times New Roman"/>
              <a:sym typeface="Times New Roman"/>
            </a:endParaRPr>
          </a:p>
          <a:p>
            <a:pPr indent="-381000" lvl="1" marL="914400" marR="0" rtl="0" algn="l">
              <a:lnSpc>
                <a:spcPct val="90000"/>
              </a:lnSpc>
              <a:spcBef>
                <a:spcPts val="0"/>
              </a:spcBef>
              <a:spcAft>
                <a:spcPts val="0"/>
              </a:spcAft>
              <a:buClr>
                <a:srgbClr val="6FA8DC"/>
              </a:buClr>
              <a:buSzPts val="2400"/>
              <a:buFont typeface="Times New Roman"/>
              <a:buChar char="➢"/>
            </a:pPr>
            <a:r>
              <a:rPr b="0" i="0" lang="en" sz="2400" u="none" cap="none" strike="noStrike">
                <a:solidFill>
                  <a:srgbClr val="6FA8DC"/>
                </a:solidFill>
                <a:latin typeface="Times New Roman"/>
                <a:ea typeface="Times New Roman"/>
                <a:cs typeface="Times New Roman"/>
                <a:sym typeface="Times New Roman"/>
              </a:rPr>
              <a:t>Influencing others</a:t>
            </a:r>
            <a:endParaRPr b="0" i="0" sz="2400" u="none" cap="none" strike="noStrike">
              <a:solidFill>
                <a:srgbClr val="6FA8DC"/>
              </a:solidFill>
              <a:latin typeface="Times New Roman"/>
              <a:ea typeface="Times New Roman"/>
              <a:cs typeface="Times New Roman"/>
              <a:sym typeface="Times New Roman"/>
            </a:endParaRPr>
          </a:p>
        </p:txBody>
      </p:sp>
      <p:pic>
        <p:nvPicPr>
          <p:cNvPr id="64" name="Google Shape;64;p14"/>
          <p:cNvPicPr preferRelativeResize="0"/>
          <p:nvPr/>
        </p:nvPicPr>
        <p:blipFill rotWithShape="1">
          <a:blip r:embed="rId3">
            <a:alphaModFix/>
          </a:blip>
          <a:srcRect b="0" l="0" r="0" t="0"/>
          <a:stretch/>
        </p:blipFill>
        <p:spPr>
          <a:xfrm>
            <a:off x="5715000" y="3457563"/>
            <a:ext cx="3429000" cy="1685925"/>
          </a:xfrm>
          <a:prstGeom prst="rect">
            <a:avLst/>
          </a:prstGeom>
          <a:noFill/>
          <a:ln>
            <a:noFill/>
          </a:ln>
        </p:spPr>
      </p:pic>
      <p:pic>
        <p:nvPicPr>
          <p:cNvPr id="65" name="Google Shape;65;p14"/>
          <p:cNvPicPr preferRelativeResize="0"/>
          <p:nvPr/>
        </p:nvPicPr>
        <p:blipFill rotWithShape="1">
          <a:blip r:embed="rId4">
            <a:alphaModFix/>
          </a:blip>
          <a:srcRect b="0" l="0" r="0" t="0"/>
          <a:stretch/>
        </p:blipFill>
        <p:spPr>
          <a:xfrm>
            <a:off x="0" y="2047875"/>
            <a:ext cx="4362550" cy="309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3">
            <a:alphaModFix/>
          </a:blip>
          <a:srcRect b="0" l="0" r="0" t="0"/>
          <a:stretch/>
        </p:blipFill>
        <p:spPr>
          <a:xfrm>
            <a:off x="3739275" y="2422750"/>
            <a:ext cx="5404725" cy="2720750"/>
          </a:xfrm>
          <a:prstGeom prst="rect">
            <a:avLst/>
          </a:prstGeom>
          <a:noFill/>
          <a:ln>
            <a:noFill/>
          </a:ln>
        </p:spPr>
      </p:pic>
      <p:sp>
        <p:nvSpPr>
          <p:cNvPr id="180" name="Google Shape;180;p32"/>
          <p:cNvSpPr txBox="1"/>
          <p:nvPr>
            <p:ph idx="1" type="body"/>
          </p:nvPr>
        </p:nvSpPr>
        <p:spPr>
          <a:xfrm>
            <a:off x="311700" y="1474375"/>
            <a:ext cx="8520600" cy="30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rgbClr val="3D85C6"/>
              </a:buClr>
              <a:buSzPts val="2400"/>
              <a:buFont typeface="Times New Roman"/>
              <a:buChar char="❖"/>
            </a:pPr>
            <a:r>
              <a:rPr b="0" i="0" lang="en" sz="2400" u="none" cap="none" strike="noStrike">
                <a:solidFill>
                  <a:srgbClr val="3D85C6"/>
                </a:solidFill>
                <a:latin typeface="Times New Roman"/>
                <a:ea typeface="Times New Roman"/>
                <a:cs typeface="Times New Roman"/>
                <a:sym typeface="Times New Roman"/>
              </a:rPr>
              <a:t>Basic communication processes</a:t>
            </a:r>
            <a:endParaRPr b="0" i="0" sz="2400" u="none" cap="none" strike="noStrike">
              <a:solidFill>
                <a:srgbClr val="3D85C6"/>
              </a:solidFill>
              <a:latin typeface="Times New Roman"/>
              <a:ea typeface="Times New Roman"/>
              <a:cs typeface="Times New Roman"/>
              <a:sym typeface="Times New Roman"/>
            </a:endParaRPr>
          </a:p>
          <a:p>
            <a:pPr indent="-381000" lvl="0" marL="457200" marR="0" rtl="0" algn="l">
              <a:lnSpc>
                <a:spcPct val="90000"/>
              </a:lnSpc>
              <a:spcBef>
                <a:spcPts val="750"/>
              </a:spcBef>
              <a:spcAft>
                <a:spcPts val="0"/>
              </a:spcAft>
              <a:buClr>
                <a:srgbClr val="3D85C6"/>
              </a:buClr>
              <a:buSzPts val="2400"/>
              <a:buFont typeface="Times New Roman"/>
              <a:buChar char="❖"/>
            </a:pPr>
            <a:r>
              <a:rPr b="0" i="0" lang="en" sz="2400" u="none" cap="none" strike="noStrike">
                <a:solidFill>
                  <a:srgbClr val="3D85C6"/>
                </a:solidFill>
                <a:latin typeface="Times New Roman"/>
                <a:ea typeface="Times New Roman"/>
                <a:cs typeface="Times New Roman"/>
                <a:sym typeface="Times New Roman"/>
              </a:rPr>
              <a:t>Interpersonal communication</a:t>
            </a:r>
            <a:endParaRPr b="0" i="0" sz="2400" u="none" cap="none" strike="noStrike">
              <a:solidFill>
                <a:srgbClr val="3D85C6"/>
              </a:solidFill>
              <a:latin typeface="Times New Roman"/>
              <a:ea typeface="Times New Roman"/>
              <a:cs typeface="Times New Roman"/>
              <a:sym typeface="Times New Roman"/>
            </a:endParaRPr>
          </a:p>
          <a:p>
            <a:pPr indent="-381000" lvl="0" marL="457200" marR="0" rtl="0" algn="l">
              <a:lnSpc>
                <a:spcPct val="90000"/>
              </a:lnSpc>
              <a:spcBef>
                <a:spcPts val="750"/>
              </a:spcBef>
              <a:spcAft>
                <a:spcPts val="0"/>
              </a:spcAft>
              <a:buClr>
                <a:srgbClr val="3D85C6"/>
              </a:buClr>
              <a:buSzPts val="2400"/>
              <a:buFont typeface="Times New Roman"/>
              <a:buChar char="❖"/>
            </a:pPr>
            <a:r>
              <a:rPr b="0" i="0" lang="en" sz="2400" u="none" cap="none" strike="noStrike">
                <a:solidFill>
                  <a:srgbClr val="3D85C6"/>
                </a:solidFill>
                <a:latin typeface="Times New Roman"/>
                <a:ea typeface="Times New Roman"/>
                <a:cs typeface="Times New Roman"/>
                <a:sym typeface="Times New Roman"/>
              </a:rPr>
              <a:t>Group and organizational communication</a:t>
            </a:r>
            <a:endParaRPr b="0" i="0" sz="2400" u="none" cap="none" strike="noStrike">
              <a:solidFill>
                <a:srgbClr val="3D85C6"/>
              </a:solidFill>
              <a:latin typeface="Times New Roman"/>
              <a:ea typeface="Times New Roman"/>
              <a:cs typeface="Times New Roman"/>
              <a:sym typeface="Times New Roman"/>
            </a:endParaRPr>
          </a:p>
          <a:p>
            <a:pPr indent="-381000" lvl="0" marL="457200" marR="0" rtl="0" algn="l">
              <a:lnSpc>
                <a:spcPct val="90000"/>
              </a:lnSpc>
              <a:spcBef>
                <a:spcPts val="750"/>
              </a:spcBef>
              <a:spcAft>
                <a:spcPts val="0"/>
              </a:spcAft>
              <a:buClr>
                <a:srgbClr val="3D85C6"/>
              </a:buClr>
              <a:buSzPts val="2400"/>
              <a:buFont typeface="Times New Roman"/>
              <a:buChar char="❖"/>
            </a:pPr>
            <a:r>
              <a:rPr b="0" i="0" lang="en" sz="2400" u="none" cap="none" strike="noStrike">
                <a:solidFill>
                  <a:srgbClr val="3D85C6"/>
                </a:solidFill>
                <a:latin typeface="Times New Roman"/>
                <a:ea typeface="Times New Roman"/>
                <a:cs typeface="Times New Roman"/>
                <a:sym typeface="Times New Roman"/>
              </a:rPr>
              <a:t>Public speaking</a:t>
            </a:r>
            <a:endParaRPr b="0" i="0" sz="2400" u="none" cap="none" strike="noStrike">
              <a:solidFill>
                <a:srgbClr val="3D85C6"/>
              </a:solidFill>
              <a:latin typeface="Times New Roman"/>
              <a:ea typeface="Times New Roman"/>
              <a:cs typeface="Times New Roman"/>
              <a:sym typeface="Times New Roman"/>
            </a:endParaRPr>
          </a:p>
          <a:p>
            <a:pPr indent="-381000" lvl="0" marL="457200" marR="0" rtl="0" algn="l">
              <a:lnSpc>
                <a:spcPct val="90000"/>
              </a:lnSpc>
              <a:spcBef>
                <a:spcPts val="750"/>
              </a:spcBef>
              <a:spcAft>
                <a:spcPts val="0"/>
              </a:spcAft>
              <a:buClr>
                <a:srgbClr val="3D85C6"/>
              </a:buClr>
              <a:buSzPts val="2400"/>
              <a:buFont typeface="Times New Roman"/>
              <a:buChar char="❖"/>
            </a:pPr>
            <a:r>
              <a:rPr b="0" i="0" lang="en" sz="2400" u="none" cap="none" strike="noStrike">
                <a:solidFill>
                  <a:srgbClr val="3D85C6"/>
                </a:solidFill>
                <a:latin typeface="Times New Roman"/>
                <a:ea typeface="Times New Roman"/>
                <a:cs typeface="Times New Roman"/>
                <a:sym typeface="Times New Roman"/>
              </a:rPr>
              <a:t>Mass communication</a:t>
            </a:r>
            <a:endParaRPr b="0" i="0" sz="2400" u="none" cap="none" strike="noStrike">
              <a:solidFill>
                <a:srgbClr val="3D85C6"/>
              </a:solidFill>
              <a:latin typeface="Times New Roman"/>
              <a:ea typeface="Times New Roman"/>
              <a:cs typeface="Times New Roman"/>
              <a:sym typeface="Times New Roman"/>
            </a:endParaRPr>
          </a:p>
        </p:txBody>
      </p:sp>
      <p:sp>
        <p:nvSpPr>
          <p:cNvPr id="181" name="Google Shape;181;p32"/>
          <p:cNvSpPr/>
          <p:nvPr/>
        </p:nvSpPr>
        <p:spPr>
          <a:xfrm>
            <a:off x="311700" y="114924"/>
            <a:ext cx="8669936" cy="935474"/>
          </a:xfrm>
          <a:prstGeom prst="rect">
            <a:avLst/>
          </a:prstGeom>
        </p:spPr>
        <p:txBody>
          <a:bodyPr>
            <a:prstTxWarp prst="textPlain"/>
          </a:bodyPr>
          <a:lstStyle/>
          <a:p>
            <a:pPr lvl="0" algn="ctr"/>
            <a:r>
              <a:rPr b="0" i="0">
                <a:ln cap="flat" cmpd="sng" w="28575">
                  <a:solidFill>
                    <a:srgbClr val="3D85C6"/>
                  </a:solidFill>
                  <a:prstDash val="solid"/>
                  <a:round/>
                  <a:headEnd len="sm" w="sm" type="none"/>
                  <a:tailEnd len="sm" w="sm" type="none"/>
                </a:ln>
                <a:solidFill>
                  <a:srgbClr val="1C4587"/>
                </a:solidFill>
                <a:latin typeface="Arial"/>
              </a:rPr>
              <a:t>The Study of Communication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blip>
          <a:srcRect b="0" l="0" r="0" t="0"/>
          <a:stretch/>
        </p:blipFill>
        <p:spPr>
          <a:xfrm>
            <a:off x="4398725" y="0"/>
            <a:ext cx="4807250" cy="4330650"/>
          </a:xfrm>
          <a:prstGeom prst="rect">
            <a:avLst/>
          </a:prstGeom>
          <a:noFill/>
          <a:ln>
            <a:noFill/>
          </a:ln>
        </p:spPr>
      </p:pic>
      <p:sp>
        <p:nvSpPr>
          <p:cNvPr id="71" name="Google Shape;71;p15"/>
          <p:cNvSpPr txBox="1"/>
          <p:nvPr>
            <p:ph type="title"/>
          </p:nvPr>
        </p:nvSpPr>
        <p:spPr>
          <a:xfrm>
            <a:off x="311700" y="4896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Six Characteristics of Communication </a:t>
            </a:r>
            <a:endParaRPr b="1" i="0" sz="3000" u="none" cap="none" strike="noStrike">
              <a:solidFill>
                <a:schemeClr val="accent5"/>
              </a:solidFill>
              <a:latin typeface="Times New Roman"/>
              <a:ea typeface="Times New Roman"/>
              <a:cs typeface="Times New Roman"/>
              <a:sym typeface="Times New Roman"/>
            </a:endParaRPr>
          </a:p>
        </p:txBody>
      </p:sp>
      <p:sp>
        <p:nvSpPr>
          <p:cNvPr id="72" name="Google Shape;7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400050" lvl="0" marL="514350" marR="0" rtl="0" algn="l">
              <a:lnSpc>
                <a:spcPct val="90000"/>
              </a:lnSpc>
              <a:spcBef>
                <a:spcPts val="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is symbolic.</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375"/>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Both language and behavior are symbols.</a:t>
            </a:r>
            <a:endParaRPr b="0" i="0" sz="1400" u="none" cap="none" strike="noStrike">
              <a:solidFill>
                <a:srgbClr val="000000"/>
              </a:solidFill>
              <a:latin typeface="Times New Roman"/>
              <a:ea typeface="Times New Roman"/>
              <a:cs typeface="Times New Roman"/>
              <a:sym typeface="Times New Roman"/>
            </a:endParaRPr>
          </a:p>
          <a:p>
            <a:pPr indent="-400050" lvl="0" marL="514350" marR="0" rtl="0" algn="l">
              <a:lnSpc>
                <a:spcPct val="90000"/>
              </a:lnSpc>
              <a:spcBef>
                <a:spcPts val="75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requires a shared code.</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375"/>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People  construct messages (encode) and interpret messages (decode).</a:t>
            </a:r>
            <a:endParaRPr b="1" i="0" sz="1400" u="none" cap="none" strike="noStrike">
              <a:solidFill>
                <a:srgbClr val="000000"/>
              </a:solidFill>
              <a:latin typeface="Times New Roman"/>
              <a:ea typeface="Times New Roman"/>
              <a:cs typeface="Times New Roman"/>
              <a:sym typeface="Times New Roman"/>
            </a:endParaRPr>
          </a:p>
          <a:p>
            <a:pPr indent="-400050" lvl="0" marL="514350" marR="0" rtl="0" algn="l">
              <a:lnSpc>
                <a:spcPct val="90000"/>
              </a:lnSpc>
              <a:spcBef>
                <a:spcPts val="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is linked to culture.</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700"/>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Culture includes shared beliefs, practices, values, and language.</a:t>
            </a:r>
            <a:endParaRPr b="0" i="0" sz="1400" u="none" cap="none" strike="noStrike">
              <a:solidFill>
                <a:srgbClr val="000000"/>
              </a:solidFill>
              <a:latin typeface="Times New Roman"/>
              <a:ea typeface="Times New Roman"/>
              <a:cs typeface="Times New Roman"/>
              <a:sym typeface="Times New Roman"/>
            </a:endParaRPr>
          </a:p>
          <a:p>
            <a:pPr indent="-400050" lvl="0" marL="514350" marR="0" rtl="0" algn="l">
              <a:lnSpc>
                <a:spcPct val="90000"/>
              </a:lnSpc>
              <a:spcBef>
                <a:spcPts val="80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need not be intentional.</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700"/>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Spontaneous, unintentional communication occurs through emotions or body movements.</a:t>
            </a:r>
            <a:endParaRPr b="1" i="0" sz="1400" u="none" cap="none" strike="noStrike">
              <a:solidFill>
                <a:srgbClr val="000000"/>
              </a:solidFill>
              <a:latin typeface="Times New Roman"/>
              <a:ea typeface="Times New Roman"/>
              <a:cs typeface="Times New Roman"/>
              <a:sym typeface="Times New Roman"/>
            </a:endParaRPr>
          </a:p>
          <a:p>
            <a:pPr indent="-400050" lvl="0" marL="514350" marR="0" rtl="0" algn="l">
              <a:lnSpc>
                <a:spcPct val="90000"/>
              </a:lnSpc>
              <a:spcBef>
                <a:spcPts val="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occurs through various channels.</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700"/>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Channels include face-to-face, e-mail, text messages, books, and so on.</a:t>
            </a:r>
            <a:endParaRPr b="0" i="0" sz="1400" u="none" cap="none" strike="noStrike">
              <a:solidFill>
                <a:srgbClr val="000000"/>
              </a:solidFill>
              <a:latin typeface="Times New Roman"/>
              <a:ea typeface="Times New Roman"/>
              <a:cs typeface="Times New Roman"/>
              <a:sym typeface="Times New Roman"/>
            </a:endParaRPr>
          </a:p>
          <a:p>
            <a:pPr indent="-400050" lvl="0" marL="514350" marR="0" rtl="0" algn="l">
              <a:lnSpc>
                <a:spcPct val="90000"/>
              </a:lnSpc>
              <a:spcBef>
                <a:spcPts val="800"/>
              </a:spcBef>
              <a:spcAft>
                <a:spcPts val="0"/>
              </a:spcAft>
              <a:buClr>
                <a:srgbClr val="000000"/>
              </a:buClr>
              <a:buSzPts val="1400"/>
              <a:buFont typeface="Times New Roman"/>
              <a:buAutoNum type="arabicPeriod"/>
            </a:pPr>
            <a:r>
              <a:rPr b="1" i="0" lang="en" sz="1400" u="none" cap="none" strike="noStrike">
                <a:solidFill>
                  <a:srgbClr val="000000"/>
                </a:solidFill>
                <a:latin typeface="Times New Roman"/>
                <a:ea typeface="Times New Roman"/>
                <a:cs typeface="Times New Roman"/>
                <a:sym typeface="Times New Roman"/>
              </a:rPr>
              <a:t>Communication is a transactional process.</a:t>
            </a:r>
            <a:endParaRPr b="0" i="0" sz="1400" u="none" cap="none" strike="noStrike">
              <a:solidFill>
                <a:srgbClr val="000000"/>
              </a:solidFill>
              <a:latin typeface="Times New Roman"/>
              <a:ea typeface="Times New Roman"/>
              <a:cs typeface="Times New Roman"/>
              <a:sym typeface="Times New Roman"/>
            </a:endParaRPr>
          </a:p>
          <a:p>
            <a:pPr indent="-82550" lvl="1" marL="514350" marR="0" rtl="0" algn="l">
              <a:lnSpc>
                <a:spcPct val="90000"/>
              </a:lnSpc>
              <a:spcBef>
                <a:spcPts val="700"/>
              </a:spcBef>
              <a:spcAft>
                <a:spcPts val="0"/>
              </a:spcAft>
              <a:buClr>
                <a:srgbClr val="000000"/>
              </a:buClr>
              <a:buSzPts val="1400"/>
              <a:buFont typeface="Times New Roman"/>
              <a:buChar char="–"/>
            </a:pPr>
            <a:r>
              <a:rPr b="1" i="0" lang="en" sz="1400" u="none" cap="none" strike="noStrike">
                <a:solidFill>
                  <a:srgbClr val="000000"/>
                </a:solidFill>
                <a:latin typeface="Times New Roman"/>
                <a:ea typeface="Times New Roman"/>
                <a:cs typeface="Times New Roman"/>
                <a:sym typeface="Times New Roman"/>
              </a:rPr>
              <a:t>It requires two or more people acting in both sender and receiver roles.</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0" lang="en" sz="3000" u="none" cap="none" strike="noStrike">
                <a:solidFill>
                  <a:schemeClr val="accent5"/>
                </a:solidFill>
                <a:latin typeface="Times New Roman"/>
                <a:ea typeface="Times New Roman"/>
                <a:cs typeface="Times New Roman"/>
                <a:sym typeface="Times New Roman"/>
              </a:rPr>
              <a:t>What is considered </a:t>
            </a:r>
            <a:r>
              <a:rPr b="1" i="1" lang="en" sz="3000" u="none" cap="none" strike="noStrike">
                <a:solidFill>
                  <a:schemeClr val="accent5"/>
                </a:solidFill>
                <a:latin typeface="Times New Roman"/>
                <a:ea typeface="Times New Roman"/>
                <a:cs typeface="Times New Roman"/>
                <a:sym typeface="Times New Roman"/>
              </a:rPr>
              <a:t>Competent Communication?</a:t>
            </a:r>
            <a:endParaRPr b="1" i="1" sz="3000" u="none" cap="none" strike="noStrike">
              <a:solidFill>
                <a:schemeClr val="accent5"/>
              </a:solidFill>
              <a:latin typeface="Times New Roman"/>
              <a:ea typeface="Times New Roman"/>
              <a:cs typeface="Times New Roman"/>
              <a:sym typeface="Times New Roman"/>
            </a:endParaRPr>
          </a:p>
        </p:txBody>
      </p:sp>
      <p:pic>
        <p:nvPicPr>
          <p:cNvPr id="78" name="Google Shape;78;p16"/>
          <p:cNvPicPr preferRelativeResize="0"/>
          <p:nvPr/>
        </p:nvPicPr>
        <p:blipFill rotWithShape="1">
          <a:blip r:embed="rId3">
            <a:alphaModFix/>
          </a:blip>
          <a:srcRect b="0" l="0" r="0" t="0"/>
          <a:stretch/>
        </p:blipFill>
        <p:spPr>
          <a:xfrm>
            <a:off x="4085600" y="3461225"/>
            <a:ext cx="5058400" cy="1682275"/>
          </a:xfrm>
          <a:prstGeom prst="rect">
            <a:avLst/>
          </a:prstGeom>
          <a:noFill/>
          <a:ln>
            <a:noFill/>
          </a:ln>
        </p:spPr>
      </p:pic>
      <p:sp>
        <p:nvSpPr>
          <p:cNvPr id="79" name="Google Shape;79;p16"/>
          <p:cNvSpPr txBox="1"/>
          <p:nvPr>
            <p:ph idx="1" type="body"/>
          </p:nvPr>
        </p:nvSpPr>
        <p:spPr>
          <a:xfrm>
            <a:off x="311700" y="1141325"/>
            <a:ext cx="8520600" cy="219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Outcome </a:t>
            </a:r>
            <a:endParaRPr b="0" i="0" sz="1800" u="none" cap="none" strike="noStrike">
              <a:solidFill>
                <a:srgbClr val="3D85C6"/>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Process </a:t>
            </a:r>
            <a:endParaRPr b="0" i="0" sz="1800" u="none" cap="none" strike="noStrike">
              <a:solidFill>
                <a:srgbClr val="3D85C6"/>
              </a:solidFill>
              <a:latin typeface="Times New Roman"/>
              <a:ea typeface="Times New Roman"/>
              <a:cs typeface="Times New Roman"/>
              <a:sym typeface="Times New Roman"/>
            </a:endParaRPr>
          </a:p>
          <a:p>
            <a:pPr indent="-342900" lvl="1" marL="914400" marR="0" rtl="0" algn="l">
              <a:lnSpc>
                <a:spcPct val="90000"/>
              </a:lnSpc>
              <a:spcBef>
                <a:spcPts val="375"/>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Optimizes outcomes for both partners, with mutual satisfaction the goal</a:t>
            </a:r>
            <a:endParaRPr b="0" i="0" sz="1800" u="none" cap="none" strike="noStrike">
              <a:solidFill>
                <a:srgbClr val="3D85C6"/>
              </a:solidFill>
              <a:latin typeface="Times New Roman"/>
              <a:ea typeface="Times New Roman"/>
              <a:cs typeface="Times New Roman"/>
              <a:sym typeface="Times New Roman"/>
            </a:endParaRPr>
          </a:p>
          <a:p>
            <a:pPr indent="-342900" lvl="0" marL="457200" marR="0" rtl="0" algn="l">
              <a:lnSpc>
                <a:spcPct val="90000"/>
              </a:lnSpc>
              <a:spcBef>
                <a:spcPts val="375"/>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Ethics</a:t>
            </a:r>
            <a:endParaRPr b="0" i="0" sz="1800" u="none" cap="none" strike="noStrike">
              <a:solidFill>
                <a:srgbClr val="3D85C6"/>
              </a:solidFill>
              <a:latin typeface="Times New Roman"/>
              <a:ea typeface="Times New Roman"/>
              <a:cs typeface="Times New Roman"/>
              <a:sym typeface="Times New Roman"/>
            </a:endParaRPr>
          </a:p>
          <a:p>
            <a:pPr indent="-317500" lvl="1" marL="914400" marR="0" rtl="0" algn="l">
              <a:lnSpc>
                <a:spcPct val="90000"/>
              </a:lnSpc>
              <a:spcBef>
                <a:spcPts val="375"/>
              </a:spcBef>
              <a:spcAft>
                <a:spcPts val="0"/>
              </a:spcAft>
              <a:buClr>
                <a:srgbClr val="3D85C6"/>
              </a:buClr>
              <a:buSzPts val="1400"/>
              <a:buFont typeface="Times New Roman"/>
              <a:buChar char="➢"/>
            </a:pPr>
            <a:r>
              <a:rPr b="0" i="0" lang="en" sz="1800" u="none" cap="none" strike="noStrike">
                <a:solidFill>
                  <a:srgbClr val="3D85C6"/>
                </a:solidFill>
                <a:latin typeface="Times New Roman"/>
                <a:ea typeface="Times New Roman"/>
                <a:cs typeface="Times New Roman"/>
                <a:sym typeface="Times New Roman"/>
              </a:rPr>
              <a:t>Values ethical standards of right and wrong</a:t>
            </a:r>
            <a:endParaRPr b="0" i="0" sz="1400" u="none" cap="none" strike="noStrike">
              <a:solidFill>
                <a:srgbClr val="3D85C6"/>
              </a:solidFill>
              <a:latin typeface="Times New Roman"/>
              <a:ea typeface="Times New Roman"/>
              <a:cs typeface="Times New Roman"/>
              <a:sym typeface="Times New Roman"/>
            </a:endParaRPr>
          </a:p>
          <a:p>
            <a:pPr indent="-342900" lvl="1" marL="914400" marR="0" rtl="0" algn="l">
              <a:lnSpc>
                <a:spcPct val="90000"/>
              </a:lnSpc>
              <a:spcBef>
                <a:spcPts val="375"/>
              </a:spcBef>
              <a:spcAft>
                <a:spcPts val="0"/>
              </a:spcAft>
              <a:buClr>
                <a:srgbClr val="3D85C6"/>
              </a:buClr>
              <a:buSzPts val="1800"/>
              <a:buFont typeface="Times New Roman"/>
              <a:buChar char="➢"/>
            </a:pPr>
            <a:r>
              <a:rPr b="0" i="0" lang="en" sz="1800" u="none" cap="none" strike="noStrike">
                <a:solidFill>
                  <a:srgbClr val="3D85C6"/>
                </a:solidFill>
                <a:latin typeface="Times New Roman"/>
                <a:ea typeface="Times New Roman"/>
                <a:cs typeface="Times New Roman"/>
                <a:sym typeface="Times New Roman"/>
              </a:rPr>
              <a:t>Our personal values -- the way we were taught (what to believe), ultimately affects how we analyze situations and messages that are coming towards us</a:t>
            </a:r>
            <a:endParaRPr b="0" i="0" sz="1800" u="none" cap="none" strike="noStrike">
              <a:solidFill>
                <a:srgbClr val="3D85C6"/>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1" lang="en" sz="3000" u="none" cap="none" strike="noStrike">
                <a:solidFill>
                  <a:schemeClr val="accent5"/>
                </a:solidFill>
                <a:latin typeface="Times New Roman"/>
                <a:ea typeface="Times New Roman"/>
                <a:cs typeface="Times New Roman"/>
                <a:sym typeface="Times New Roman"/>
              </a:rPr>
              <a:t>Competent Communication </a:t>
            </a:r>
            <a:r>
              <a:rPr b="1" i="0" lang="en" sz="3000" u="none" cap="none" strike="noStrike">
                <a:solidFill>
                  <a:schemeClr val="accent5"/>
                </a:solidFill>
                <a:latin typeface="Times New Roman"/>
                <a:ea typeface="Times New Roman"/>
                <a:cs typeface="Times New Roman"/>
                <a:sym typeface="Times New Roman"/>
              </a:rPr>
              <a:t>(cont)</a:t>
            </a:r>
            <a:endParaRPr b="0" i="0" sz="3000" u="none" cap="none" strike="noStrike">
              <a:solidFill>
                <a:schemeClr val="accent3"/>
              </a:solidFill>
              <a:latin typeface="Alfa Slab One"/>
              <a:ea typeface="Alfa Slab One"/>
              <a:cs typeface="Alfa Slab One"/>
              <a:sym typeface="Alfa Slab One"/>
            </a:endParaRPr>
          </a:p>
        </p:txBody>
      </p:sp>
      <p:pic>
        <p:nvPicPr>
          <p:cNvPr id="85" name="Google Shape;85;p17"/>
          <p:cNvPicPr preferRelativeResize="0"/>
          <p:nvPr/>
        </p:nvPicPr>
        <p:blipFill rotWithShape="1">
          <a:blip r:embed="rId3">
            <a:alphaModFix/>
          </a:blip>
          <a:srcRect b="0" l="0" r="0" t="0"/>
          <a:stretch/>
        </p:blipFill>
        <p:spPr>
          <a:xfrm>
            <a:off x="5334000" y="1619250"/>
            <a:ext cx="3810000" cy="3524250"/>
          </a:xfrm>
          <a:prstGeom prst="rect">
            <a:avLst/>
          </a:prstGeom>
          <a:noFill/>
          <a:ln>
            <a:noFill/>
          </a:ln>
        </p:spPr>
      </p:pic>
      <p:sp>
        <p:nvSpPr>
          <p:cNvPr id="86" name="Google Shape;86;p17"/>
          <p:cNvSpPr txBox="1"/>
          <p:nvPr>
            <p:ph idx="1" type="body"/>
          </p:nvPr>
        </p:nvSpPr>
        <p:spPr>
          <a:xfrm>
            <a:off x="311700" y="1152475"/>
            <a:ext cx="50223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90000"/>
              </a:lnSpc>
              <a:spcBef>
                <a:spcPts val="0"/>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Appropriate and effective</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90000"/>
              </a:lnSpc>
              <a:spcBef>
                <a:spcPts val="375"/>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Adapts to the situation (behavioral flexibility)‏</a:t>
            </a:r>
            <a:endParaRPr b="0" i="0" sz="1400" u="none" cap="none" strike="noStrike">
              <a:solidFill>
                <a:srgbClr val="3D85C6"/>
              </a:solidFill>
              <a:latin typeface="Times New Roman"/>
              <a:ea typeface="Times New Roman"/>
              <a:cs typeface="Times New Roman"/>
              <a:sym typeface="Times New Roman"/>
            </a:endParaRPr>
          </a:p>
          <a:p>
            <a:pPr indent="-317500" lvl="2" marL="1371600" marR="0" rtl="0" algn="l">
              <a:lnSpc>
                <a:spcPct val="90000"/>
              </a:lnSpc>
              <a:spcBef>
                <a:spcPts val="375"/>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Watch what you say...how and when you say it can affect your message unintentionally</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90000"/>
              </a:lnSpc>
              <a:spcBef>
                <a:spcPts val="375"/>
              </a:spcBef>
              <a:spcAft>
                <a:spcPts val="0"/>
              </a:spcAft>
              <a:buClr>
                <a:srgbClr val="3D85C6"/>
              </a:buClr>
              <a:buSzPts val="1400"/>
              <a:buFont typeface="Times New Roman"/>
              <a:buChar char="➢"/>
            </a:pPr>
            <a:r>
              <a:rPr b="0" i="0" lang="en" sz="1400" u="none" cap="none" strike="noStrike">
                <a:solidFill>
                  <a:srgbClr val="3D85C6"/>
                </a:solidFill>
                <a:latin typeface="Times New Roman"/>
                <a:ea typeface="Times New Roman"/>
                <a:cs typeface="Times New Roman"/>
                <a:sym typeface="Times New Roman"/>
              </a:rPr>
              <a:t>Helps achieve goals based on the situational context</a:t>
            </a:r>
            <a:endParaRPr b="0" i="0" sz="1400" u="none" cap="none" strike="noStrike">
              <a:solidFill>
                <a:srgbClr val="3D85C6"/>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title="Pretty Little Liars 5x08: Aria blames Hanna">
            <a:hlinkClick r:id="rId3"/>
          </p:cNvPr>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1" i="1" lang="en" sz="3000" u="none" cap="none" strike="noStrike">
                <a:solidFill>
                  <a:schemeClr val="accent5"/>
                </a:solidFill>
                <a:latin typeface="Times New Roman"/>
                <a:ea typeface="Times New Roman"/>
                <a:cs typeface="Times New Roman"/>
                <a:sym typeface="Times New Roman"/>
              </a:rPr>
              <a:t>Competent Communication </a:t>
            </a:r>
            <a:r>
              <a:rPr b="1" i="0" lang="en" sz="3000" u="none" cap="none" strike="noStrike">
                <a:solidFill>
                  <a:schemeClr val="accent5"/>
                </a:solidFill>
                <a:latin typeface="Times New Roman"/>
                <a:ea typeface="Times New Roman"/>
                <a:cs typeface="Times New Roman"/>
                <a:sym typeface="Times New Roman"/>
              </a:rPr>
              <a:t>(cont)</a:t>
            </a:r>
            <a:endParaRPr b="0" i="0" sz="3000" u="none" cap="none" strike="noStrike">
              <a:solidFill>
                <a:schemeClr val="accent3"/>
              </a:solidFill>
              <a:latin typeface="Alfa Slab One"/>
              <a:ea typeface="Alfa Slab One"/>
              <a:cs typeface="Alfa Slab One"/>
              <a:sym typeface="Alfa Slab One"/>
            </a:endParaRPr>
          </a:p>
        </p:txBody>
      </p:sp>
      <p:sp>
        <p:nvSpPr>
          <p:cNvPr id="97" name="Google Shape;9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90000"/>
              </a:lnSpc>
              <a:spcBef>
                <a:spcPts val="0"/>
              </a:spcBef>
              <a:spcAft>
                <a:spcPts val="0"/>
              </a:spcAft>
              <a:buClr>
                <a:srgbClr val="3D85C6"/>
              </a:buClr>
              <a:buSzPts val="1400"/>
              <a:buFont typeface="Times New Roman"/>
              <a:buChar char="❖"/>
            </a:pPr>
            <a:r>
              <a:rPr b="1" i="0" lang="en" sz="1400" u="none" cap="none" strike="noStrike">
                <a:solidFill>
                  <a:srgbClr val="3D85C6"/>
                </a:solidFill>
                <a:latin typeface="Times New Roman"/>
                <a:ea typeface="Times New Roman"/>
                <a:cs typeface="Times New Roman"/>
                <a:sym typeface="Times New Roman"/>
              </a:rPr>
              <a:t>Tied to well-developed communication skills</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90000"/>
              </a:lnSpc>
              <a:spcBef>
                <a:spcPts val="375"/>
              </a:spcBef>
              <a:spcAft>
                <a:spcPts val="0"/>
              </a:spcAft>
              <a:buClr>
                <a:srgbClr val="3D85C6"/>
              </a:buClr>
              <a:buSzPts val="1400"/>
              <a:buFont typeface="Times New Roman"/>
              <a:buChar char="➢"/>
            </a:pPr>
            <a:r>
              <a:rPr b="1" i="0" lang="en" sz="1400" u="none" cap="none" strike="noStrike">
                <a:solidFill>
                  <a:srgbClr val="3D85C6"/>
                </a:solidFill>
                <a:latin typeface="Times New Roman"/>
                <a:ea typeface="Times New Roman"/>
                <a:cs typeface="Times New Roman"/>
                <a:sym typeface="Times New Roman"/>
              </a:rPr>
              <a:t>Requires understanding of social norms and behaviors</a:t>
            </a:r>
            <a:endParaRPr b="0" i="0" sz="1400" u="none" cap="none" strike="noStrike">
              <a:solidFill>
                <a:srgbClr val="3D85C6"/>
              </a:solidFill>
              <a:latin typeface="Times New Roman"/>
              <a:ea typeface="Times New Roman"/>
              <a:cs typeface="Times New Roman"/>
              <a:sym typeface="Times New Roman"/>
            </a:endParaRPr>
          </a:p>
          <a:p>
            <a:pPr indent="-317500" lvl="0" marL="457200" marR="0" rtl="0" algn="l">
              <a:lnSpc>
                <a:spcPct val="90000"/>
              </a:lnSpc>
              <a:spcBef>
                <a:spcPts val="750"/>
              </a:spcBef>
              <a:spcAft>
                <a:spcPts val="0"/>
              </a:spcAft>
              <a:buClr>
                <a:srgbClr val="3D85C6"/>
              </a:buClr>
              <a:buSzPts val="1400"/>
              <a:buFont typeface="Times New Roman"/>
              <a:buChar char="❖"/>
            </a:pPr>
            <a:r>
              <a:rPr b="1" i="0" lang="en" sz="1400" u="none" cap="none" strike="noStrike">
                <a:solidFill>
                  <a:srgbClr val="3D85C6"/>
                </a:solidFill>
                <a:latin typeface="Times New Roman"/>
                <a:ea typeface="Times New Roman"/>
                <a:cs typeface="Times New Roman"/>
                <a:sym typeface="Times New Roman"/>
              </a:rPr>
              <a:t>Related to using technology</a:t>
            </a:r>
            <a:endParaRPr b="0" i="0" sz="1400" u="none" cap="none" strike="noStrike">
              <a:solidFill>
                <a:srgbClr val="3D85C6"/>
              </a:solidFill>
              <a:latin typeface="Times New Roman"/>
              <a:ea typeface="Times New Roman"/>
              <a:cs typeface="Times New Roman"/>
              <a:sym typeface="Times New Roman"/>
            </a:endParaRPr>
          </a:p>
          <a:p>
            <a:pPr indent="-317500" lvl="1" marL="914400" marR="0" rtl="0" algn="l">
              <a:lnSpc>
                <a:spcPct val="90000"/>
              </a:lnSpc>
              <a:spcBef>
                <a:spcPts val="375"/>
              </a:spcBef>
              <a:spcAft>
                <a:spcPts val="0"/>
              </a:spcAft>
              <a:buClr>
                <a:srgbClr val="3D85C6"/>
              </a:buClr>
              <a:buSzPts val="1400"/>
              <a:buFont typeface="Times New Roman"/>
              <a:buChar char="➢"/>
            </a:pPr>
            <a:r>
              <a:rPr b="1" i="0" lang="en" sz="1400" u="none" cap="none" strike="noStrike">
                <a:solidFill>
                  <a:srgbClr val="3D85C6"/>
                </a:solidFill>
                <a:latin typeface="Times New Roman"/>
                <a:ea typeface="Times New Roman"/>
                <a:cs typeface="Times New Roman"/>
                <a:sym typeface="Times New Roman"/>
              </a:rPr>
              <a:t>Requires using the right channel appropriately </a:t>
            </a:r>
            <a:endParaRPr b="0" i="0" sz="1400" u="none" cap="none" strike="noStrike">
              <a:solidFill>
                <a:srgbClr val="3D85C6"/>
              </a:solidFill>
              <a:latin typeface="Times New Roman"/>
              <a:ea typeface="Times New Roman"/>
              <a:cs typeface="Times New Roman"/>
              <a:sym typeface="Times New Roman"/>
            </a:endParaRPr>
          </a:p>
        </p:txBody>
      </p:sp>
      <p:pic>
        <p:nvPicPr>
          <p:cNvPr id="98" name="Google Shape;98;p19"/>
          <p:cNvPicPr preferRelativeResize="0"/>
          <p:nvPr/>
        </p:nvPicPr>
        <p:blipFill rotWithShape="1">
          <a:blip r:embed="rId3">
            <a:alphaModFix/>
          </a:blip>
          <a:srcRect b="0" l="0" r="0" t="0"/>
          <a:stretch/>
        </p:blipFill>
        <p:spPr>
          <a:xfrm>
            <a:off x="4529900" y="2786100"/>
            <a:ext cx="4614100" cy="2357400"/>
          </a:xfrm>
          <a:prstGeom prst="rect">
            <a:avLst/>
          </a:prstGeom>
          <a:noFill/>
          <a:ln>
            <a:noFill/>
          </a:ln>
        </p:spPr>
      </p:pic>
      <p:pic>
        <p:nvPicPr>
          <p:cNvPr id="99" name="Google Shape;99;p19"/>
          <p:cNvPicPr preferRelativeResize="0"/>
          <p:nvPr/>
        </p:nvPicPr>
        <p:blipFill rotWithShape="1">
          <a:blip r:embed="rId4">
            <a:alphaModFix/>
          </a:blip>
          <a:srcRect b="0" l="0" r="0" t="0"/>
          <a:stretch/>
        </p:blipFill>
        <p:spPr>
          <a:xfrm>
            <a:off x="0" y="2786100"/>
            <a:ext cx="4295602" cy="23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105" name="Google Shape;105;p20"/>
          <p:cNvSpPr/>
          <p:nvPr/>
        </p:nvSpPr>
        <p:spPr>
          <a:xfrm>
            <a:off x="476250" y="2279114"/>
            <a:ext cx="8191212" cy="585087"/>
          </a:xfrm>
          <a:prstGeom prst="rect">
            <a:avLst/>
          </a:prstGeom>
        </p:spPr>
        <p:txBody>
          <a:bodyPr>
            <a:prstTxWarp prst="textPlain"/>
          </a:bodyPr>
          <a:lstStyle/>
          <a:p>
            <a:pPr lvl="0" algn="ctr"/>
            <a:r>
              <a:rPr b="0" i="0">
                <a:ln cap="flat" cmpd="sng" w="76200">
                  <a:solidFill>
                    <a:schemeClr val="dk2"/>
                  </a:solidFill>
                  <a:prstDash val="solid"/>
                  <a:round/>
                  <a:headEnd len="sm" w="sm" type="none"/>
                  <a:tailEnd len="sm" w="sm" type="none"/>
                </a:ln>
                <a:solidFill>
                  <a:schemeClr val="lt2"/>
                </a:solidFill>
                <a:latin typeface="Arial"/>
              </a:rPr>
              <a:t>Communication Models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1"/>
          <p:cNvPicPr preferRelativeResize="0"/>
          <p:nvPr/>
        </p:nvPicPr>
        <p:blipFill rotWithShape="1">
          <a:blip r:embed="rId3">
            <a:alphaModFix/>
          </a:blip>
          <a:srcRect b="0" l="0" r="0" t="0"/>
          <a:stretch/>
        </p:blipFill>
        <p:spPr>
          <a:xfrm>
            <a:off x="535800" y="1119913"/>
            <a:ext cx="8072400" cy="3880800"/>
          </a:xfrm>
          <a:prstGeom prst="rect">
            <a:avLst/>
          </a:prstGeom>
          <a:noFill/>
          <a:ln>
            <a:noFill/>
          </a:ln>
        </p:spPr>
      </p:pic>
      <p:sp>
        <p:nvSpPr>
          <p:cNvPr id="111" name="Google Shape;111;p21"/>
          <p:cNvSpPr/>
          <p:nvPr/>
        </p:nvSpPr>
        <p:spPr>
          <a:xfrm>
            <a:off x="598975" y="258022"/>
            <a:ext cx="8191944" cy="1057775"/>
          </a:xfrm>
          <a:prstGeom prst="rect">
            <a:avLst/>
          </a:prstGeom>
        </p:spPr>
        <p:txBody>
          <a:bodyPr>
            <a:prstTxWarp prst="textPlain"/>
          </a:bodyPr>
          <a:lstStyle/>
          <a:p>
            <a:pPr lvl="0" algn="ctr"/>
            <a:r>
              <a:rPr b="0" i="0">
                <a:ln cap="flat" cmpd="sng" w="38100">
                  <a:solidFill>
                    <a:srgbClr val="6AA84F"/>
                  </a:solidFill>
                  <a:prstDash val="solid"/>
                  <a:round/>
                  <a:headEnd len="sm" w="sm" type="none"/>
                  <a:tailEnd len="sm" w="sm" type="none"/>
                </a:ln>
                <a:solidFill>
                  <a:schemeClr val="lt2"/>
                </a:solidFill>
                <a:latin typeface="Arial"/>
              </a:rPr>
              <a:t>Linear Model</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